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395" r:id="rId2"/>
    <p:sldId id="349" r:id="rId3"/>
    <p:sldId id="424" r:id="rId4"/>
    <p:sldId id="429" r:id="rId5"/>
    <p:sldId id="428" r:id="rId6"/>
    <p:sldId id="468" r:id="rId7"/>
    <p:sldId id="469" r:id="rId8"/>
    <p:sldId id="329" r:id="rId9"/>
    <p:sldId id="330" r:id="rId10"/>
    <p:sldId id="399" r:id="rId11"/>
    <p:sldId id="470" r:id="rId12"/>
    <p:sldId id="402" r:id="rId13"/>
    <p:sldId id="398" r:id="rId14"/>
    <p:sldId id="471" r:id="rId15"/>
    <p:sldId id="338" r:id="rId16"/>
    <p:sldId id="401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333" r:id="rId25"/>
    <p:sldId id="397" r:id="rId26"/>
    <p:sldId id="396" r:id="rId27"/>
    <p:sldId id="265" r:id="rId2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1CE"/>
    <a:srgbClr val="EDF6F9"/>
    <a:srgbClr val="B8D0EE"/>
    <a:srgbClr val="85CEFF"/>
    <a:srgbClr val="F0ECF4"/>
    <a:srgbClr val="B9E3FF"/>
    <a:srgbClr val="83AEE1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249" autoAdjust="0"/>
  </p:normalViewPr>
  <p:slideViewPr>
    <p:cSldViewPr>
      <p:cViewPr varScale="1">
        <p:scale>
          <a:sx n="115" d="100"/>
          <a:sy n="115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видов оказания содействия </a:t>
            </a:r>
          </a:p>
        </c:rich>
      </c:tx>
      <c:layout>
        <c:manualLayout>
          <c:xMode val="edge"/>
          <c:yMode val="edge"/>
          <c:x val="0.1029604676201335"/>
          <c:y val="4.3348457887143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310248265967378E-4"/>
          <c:y val="0.26042887086116923"/>
          <c:w val="0.87092537873458098"/>
          <c:h val="0.707059794970954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видов оказанного содействия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E6F-4259-AAA1-830B2AEAD15E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E6F-4259-AAA1-830B2AEAD15E}"/>
              </c:ext>
            </c:extLst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E6F-4259-AAA1-830B2AEAD15E}"/>
              </c:ext>
            </c:extLst>
          </c:dPt>
          <c:dPt>
            <c:idx val="3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E6F-4259-AAA1-830B2AEAD1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3E6F-4259-AAA1-830B2AEAD1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3E6F-4259-AAA1-830B2AEAD15E}"/>
              </c:ext>
            </c:extLst>
          </c:dPt>
          <c:dLbls>
            <c:dLbl>
              <c:idx val="0"/>
              <c:layout>
                <c:manualLayout>
                  <c:x val="2.2472009931862102E-2"/>
                  <c:y val="-0.250418978205169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2544073A-FF29-4945-8C7A-98353035A2D9}" type="CATEGORYNAME">
                      <a:rPr lang="ru-RU" smtClean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bg1"/>
                        </a:solidFill>
                      </a:rPr>
                      <a:t>- </a:t>
                    </a:r>
                    <a:fld id="{F92E6E66-0C6E-4762-A4D2-65A676254EB4}" type="VALUE">
                      <a:rPr lang="ru-RU" baseline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69048519142426"/>
                      <c:h val="0.167975274312682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E6F-4259-AAA1-830B2AEAD15E}"/>
                </c:ext>
              </c:extLst>
            </c:dLbl>
            <c:dLbl>
              <c:idx val="1"/>
              <c:layout>
                <c:manualLayout>
                  <c:x val="0.19541294045419211"/>
                  <c:y val="0.126067214002575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7B3EE51C-5354-4E64-BBDA-C1143C042F80}" type="CATEGORYNAME">
                      <a:rPr lang="ru-RU" sz="1000" smtClean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sz="1000" baseline="0">
                        <a:solidFill>
                          <a:schemeClr val="bg1"/>
                        </a:solidFill>
                      </a:rPr>
                      <a:t> - </a:t>
                    </a:r>
                    <a:fld id="{4987BF9B-7CA8-48B4-A71E-4A29AD6F03AD}" type="VALUE">
                      <a:rPr lang="ru-RU" sz="1000" baseline="0" smtClean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000" baseline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11025153257345"/>
                      <c:h val="0.208586294150575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6F-4259-AAA1-830B2AEAD15E}"/>
                </c:ext>
              </c:extLst>
            </c:dLbl>
            <c:dLbl>
              <c:idx val="2"/>
              <c:layout>
                <c:manualLayout>
                  <c:x val="-0.2223558382957361"/>
                  <c:y val="0.102042952519216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169051E-1317-4F10-BA07-F96B3BCCE3F3}" type="CATEGORYNAME">
                      <a:rPr lang="ru-RU" smtClean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>
                        <a:solidFill>
                          <a:schemeClr val="bg1"/>
                        </a:solidFill>
                      </a:rPr>
                      <a:t> - </a:t>
                    </a:r>
                    <a:fld id="{853E3BC8-0741-471F-9297-5B3CAEC0B8E1}" type="VALUE">
                      <a:rPr lang="ru-RU" baseline="0">
                        <a:solidFill>
                          <a:schemeClr val="bg1"/>
                        </a:solidFill>
                      </a:rPr>
                      <a:pPr>
                        <a:defRPr sz="10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41755267432565"/>
                      <c:h val="0.135814730295472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6F-4259-AAA1-830B2AEAD15E}"/>
                </c:ext>
              </c:extLst>
            </c:dLbl>
            <c:dLbl>
              <c:idx val="3"/>
              <c:layout>
                <c:manualLayout>
                  <c:x val="-9.4509954632511513E-8"/>
                  <c:y val="-0.199288135265392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407FD86B-A4A9-4106-B20C-1AB7C9A6F1FB}" type="CATEGORYNAME">
                      <a:rPr lang="ru-RU" smtClean="0"/>
                      <a:pPr>
                        <a:defRPr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 - </a:t>
                    </a:r>
                    <a:fld id="{95D10E45-8B46-43FB-ADA3-7BCD3E14F72D}" type="VALUE">
                      <a:rPr lang="ru-RU" baseline="0" smtClean="0"/>
                      <a:pPr>
                        <a:defRPr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47428879862151"/>
                      <c:h val="0.11703653642506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6F-4259-AAA1-830B2AEAD15E}"/>
                </c:ext>
              </c:extLst>
            </c:dLbl>
            <c:dLbl>
              <c:idx val="4"/>
              <c:layout>
                <c:manualLayout>
                  <c:x val="-9.602305891674958E-3"/>
                  <c:y val="0.305372961712275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F9F6AA8-C5D5-44CC-BFF1-D3869DC6E662}" type="CATEGORYNAME">
                      <a:rPr lang="ru-RU" smtClean="0"/>
                      <a:pPr>
                        <a:defRPr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 - </a:t>
                    </a:r>
                    <a:fld id="{A05E15F6-D26E-46E9-B3D1-F863007BB3D9}" type="VALUE">
                      <a:rPr lang="ru-RU" baseline="0"/>
                      <a:pPr>
                        <a:defRPr sz="10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942575664260817"/>
                      <c:h val="9.70515946055646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E6F-4259-AAA1-830B2AEAD15E}"/>
                </c:ext>
              </c:extLst>
            </c:dLbl>
            <c:dLbl>
              <c:idx val="5"/>
              <c:layout>
                <c:manualLayout>
                  <c:x val="0"/>
                  <c:y val="9.6771707004329438E-2"/>
                </c:manualLayout>
              </c:layout>
              <c:tx>
                <c:rich>
                  <a:bodyPr/>
                  <a:lstStyle/>
                  <a:p>
                    <a:fld id="{61C4BD22-B6B1-442F-A26D-AD1C1A370525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– 0,1%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E6F-4259-AAA1-830B2AEAD1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Организация приема врача </c:v>
                </c:pt>
                <c:pt idx="1">
                  <c:v>Организация диагностических мероприятий</c:v>
                </c:pt>
                <c:pt idx="2">
                  <c:v>Административный контроль</c:v>
                </c:pt>
                <c:pt idx="3">
                  <c:v>Помощь в осуществлении госпитализации</c:v>
                </c:pt>
                <c:pt idx="4">
                  <c:v>Организация консультации в другой МО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0.45</c:v>
                </c:pt>
                <c:pt idx="1">
                  <c:v>0.31</c:v>
                </c:pt>
                <c:pt idx="2">
                  <c:v>0.18</c:v>
                </c:pt>
                <c:pt idx="3">
                  <c:v>0.04</c:v>
                </c:pt>
                <c:pt idx="4">
                  <c:v>0.02</c:v>
                </c:pt>
                <c:pt idx="5" formatCode="0.00%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6F-4259-AAA1-830B2AEAD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Круглосуточный</a:t>
            </a:r>
            <a:r>
              <a:rPr lang="ru-RU" sz="16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10"/>
      <c:rotY val="1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6.9395589008722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68-4DEB-8815-581FA6C5A50E}"/>
                </c:ext>
              </c:extLst>
            </c:dLbl>
            <c:dLbl>
              <c:idx val="1"/>
              <c:layout>
                <c:manualLayout>
                  <c:x val="0"/>
                  <c:y val="9.4179727940408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68-4DEB-8815-581FA6C5A50E}"/>
                </c:ext>
              </c:extLst>
            </c:dLbl>
            <c:dLbl>
              <c:idx val="2"/>
              <c:layout>
                <c:manualLayout>
                  <c:x val="-2.9656710729844644E-3"/>
                  <c:y val="6.6917175115553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68-4DEB-8815-581FA6C5A50E}"/>
                </c:ext>
              </c:extLst>
            </c:dLbl>
            <c:dLbl>
              <c:idx val="3"/>
              <c:layout>
                <c:manualLayout>
                  <c:x val="5.9313421459688204E-3"/>
                  <c:y val="7.454405478270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4A-4B85-A16C-629D5EDF61DD}"/>
                </c:ext>
              </c:extLst>
            </c:dLbl>
            <c:dLbl>
              <c:idx val="4"/>
              <c:layout>
                <c:manualLayout>
                  <c:x val="2.9656710729844644E-3"/>
                  <c:y val="-6.4438761222385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68-4DEB-8815-581FA6C5A5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6 мес 2023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50385</c:v>
                </c:pt>
                <c:pt idx="1">
                  <c:v>55966</c:v>
                </c:pt>
                <c:pt idx="2">
                  <c:v>49885</c:v>
                </c:pt>
                <c:pt idx="3">
                  <c:v>51049</c:v>
                </c:pt>
                <c:pt idx="4">
                  <c:v>21397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3-470B-B2F7-259B23C82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кс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9656710729844644E-3"/>
                  <c:y val="-0.1536616613764564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76 109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68-4DEB-8815-581FA6C5A50E}"/>
                </c:ext>
              </c:extLst>
            </c:dLbl>
            <c:dLbl>
              <c:idx val="1"/>
              <c:layout>
                <c:manualLayout>
                  <c:x val="2.9656710729844102E-3"/>
                  <c:y val="-0.138791178017444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79 408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68-4DEB-8815-581FA6C5A50E}"/>
                </c:ext>
              </c:extLst>
            </c:dLbl>
            <c:dLbl>
              <c:idx val="2"/>
              <c:layout>
                <c:manualLayout>
                  <c:x val="0"/>
                  <c:y val="-0.143748005803781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72 046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68-4DEB-8815-581FA6C5A50E}"/>
                </c:ext>
              </c:extLst>
            </c:dLbl>
            <c:dLbl>
              <c:idx val="3"/>
              <c:layout>
                <c:manualLayout>
                  <c:x val="-2.9656710729844644E-3"/>
                  <c:y val="-0.1660537308422997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78 067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68-4DEB-8815-581FA6C5A50E}"/>
                </c:ext>
              </c:extLst>
            </c:dLbl>
            <c:dLbl>
              <c:idx val="4"/>
              <c:layout>
                <c:manualLayout>
                  <c:x val="-5.9313421459689288E-3"/>
                  <c:y val="-9.17013140472400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32 867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68-4DEB-8815-581FA6C5A5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6 мес 2023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25724</c:v>
                </c:pt>
                <c:pt idx="1">
                  <c:v>23442</c:v>
                </c:pt>
                <c:pt idx="2">
                  <c:v>22161</c:v>
                </c:pt>
                <c:pt idx="3">
                  <c:v>27018</c:v>
                </c:pt>
                <c:pt idx="4">
                  <c:v>11465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0-43DC-A0A6-CBA9FB20A3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81507840"/>
        <c:axId val="81509376"/>
        <c:axId val="0"/>
      </c:bar3DChart>
      <c:catAx>
        <c:axId val="8150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1509376"/>
        <c:crosses val="autoZero"/>
        <c:auto val="1"/>
        <c:lblAlgn val="ctr"/>
        <c:lblOffset val="100"/>
        <c:noMultiLvlLbl val="0"/>
      </c:catAx>
      <c:valAx>
        <c:axId val="8150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150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Дневной стационар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view3D>
      <c:rotX val="10"/>
      <c:rotY val="1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57048863050447"/>
          <c:y val="9.9752756722686048E-2"/>
          <c:w val="0.85080712956666638"/>
          <c:h val="0.836844322668710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656710729844375E-3"/>
                  <c:y val="5.772045152404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92-4433-B815-08D3A38D27F1}"/>
                </c:ext>
              </c:extLst>
            </c:dLbl>
            <c:dLbl>
              <c:idx val="1"/>
              <c:layout>
                <c:manualLayout>
                  <c:x val="5.9313421459689288E-3"/>
                  <c:y val="7.7547842365569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92-4433-B815-08D3A38D27F1}"/>
                </c:ext>
              </c:extLst>
            </c:dLbl>
            <c:dLbl>
              <c:idx val="2"/>
              <c:layout>
                <c:manualLayout>
                  <c:x val="2.965671072984356E-3"/>
                  <c:y val="8.4982939374933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92-4433-B815-08D3A38D27F1}"/>
                </c:ext>
              </c:extLst>
            </c:dLbl>
            <c:dLbl>
              <c:idx val="3"/>
              <c:layout>
                <c:manualLayout>
                  <c:x val="0"/>
                  <c:y val="0.102413224617731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AB-4481-AE4B-76B6AC335010}"/>
                </c:ext>
              </c:extLst>
            </c:dLbl>
            <c:dLbl>
              <c:idx val="4"/>
              <c:layout>
                <c:manualLayout>
                  <c:x val="2.9656710729844644E-3"/>
                  <c:y val="-1.6705689900509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92-4433-B815-08D3A38D2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6 мес 2023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52051</c:v>
                </c:pt>
                <c:pt idx="1">
                  <c:v>56742</c:v>
                </c:pt>
                <c:pt idx="2">
                  <c:v>58745</c:v>
                </c:pt>
                <c:pt idx="3">
                  <c:v>63486</c:v>
                </c:pt>
                <c:pt idx="4">
                  <c:v>33144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B-4481-AE4B-76B6AC3350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дс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6.44388115235016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56 400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92-4433-B815-08D3A38D27F1}"/>
                </c:ext>
              </c:extLst>
            </c:dLbl>
            <c:dLbl>
              <c:idx val="1"/>
              <c:layout>
                <c:manualLayout>
                  <c:x val="-2.9656710729844644E-3"/>
                  <c:y val="-8.42661381461176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66 335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92-4433-B815-08D3A38D27F1}"/>
                </c:ext>
              </c:extLst>
            </c:dLbl>
            <c:dLbl>
              <c:idx val="2"/>
              <c:layout>
                <c:manualLayout>
                  <c:x val="-1.1862684291937858E-2"/>
                  <c:y val="-0.1610970288087543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89 253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92-4433-B815-08D3A38D27F1}"/>
                </c:ext>
              </c:extLst>
            </c:dLbl>
            <c:dLbl>
              <c:idx val="3"/>
              <c:layout>
                <c:manualLayout>
                  <c:x val="0"/>
                  <c:y val="-0.1610970288087543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98 048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92-4433-B815-08D3A38D27F1}"/>
                </c:ext>
              </c:extLst>
            </c:dLbl>
            <c:dLbl>
              <c:idx val="4"/>
              <c:layout>
                <c:manualLayout>
                  <c:x val="5.9313421459688204E-3"/>
                  <c:y val="-7.18740590069827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42 028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92-4433-B815-08D3A38D2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6 мес 2023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4349</c:v>
                </c:pt>
                <c:pt idx="1">
                  <c:v>9593</c:v>
                </c:pt>
                <c:pt idx="2">
                  <c:v>30508</c:v>
                </c:pt>
                <c:pt idx="3">
                  <c:v>34562</c:v>
                </c:pt>
                <c:pt idx="4">
                  <c:v>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AB-4481-AE4B-76B6AC335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81507840"/>
        <c:axId val="81509376"/>
        <c:axId val="0"/>
      </c:bar3DChart>
      <c:catAx>
        <c:axId val="8150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1509376"/>
        <c:crosses val="autoZero"/>
        <c:auto val="1"/>
        <c:lblAlgn val="ctr"/>
        <c:lblOffset val="100"/>
        <c:noMultiLvlLbl val="0"/>
      </c:catAx>
      <c:valAx>
        <c:axId val="81509376"/>
        <c:scaling>
          <c:orientation val="minMax"/>
          <c:max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150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10"/>
    </c:view3D>
    <c:floor>
      <c:thickness val="0"/>
      <c:spPr>
        <a:solidFill>
          <a:schemeClr val="accent3">
            <a:lumMod val="20000"/>
            <a:lumOff val="8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206779566457059E-2"/>
          <c:y val="1.0920116138646931E-2"/>
          <c:w val="0.96079320048173789"/>
          <c:h val="0.8432742613490482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летальных случаев в КС (1 койко-день)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011383829737202E-3"/>
                  <c:y val="-7.3605736379026652E-3"/>
                </c:manualLayout>
              </c:layout>
              <c:tx>
                <c:rich>
                  <a:bodyPr/>
                  <a:lstStyle/>
                  <a:p>
                    <a:fld id="{5C421D05-F9E2-4CF3-B2E7-7EEA1D97A590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sz="1200" b="0" i="1" dirty="0"/>
                      <a:t>18,1%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277-4C59-B085-26D02A74E804}"/>
                </c:ext>
              </c:extLst>
            </c:dLbl>
            <c:dLbl>
              <c:idx val="1"/>
              <c:layout>
                <c:manualLayout>
                  <c:x val="-1.5011383829737338E-3"/>
                  <c:y val="-4.9070490919352E-3"/>
                </c:manualLayout>
              </c:layout>
              <c:tx>
                <c:rich>
                  <a:bodyPr/>
                  <a:lstStyle/>
                  <a:p>
                    <a:fld id="{CCAEA3D5-19E3-493D-A682-DC9774533F65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sz="1200" b="0" i="1" dirty="0"/>
                      <a:t>17,8%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277-4C59-B085-26D02A74E8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0A8B262-7BBC-40D8-A60D-B94A05C393F1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sz="1200" b="0" i="1" dirty="0"/>
                      <a:t>21,2%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277-4C59-B085-26D02A74E80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845EDAE-A11F-45A4-9876-DF1EB65AFB00}" type="VALUE">
                      <a:rPr lang="en-US" smtClean="0"/>
                      <a:pPr/>
                      <a:t>[ЗНАЧЕНИЕ]</a:t>
                    </a:fld>
                    <a:endParaRPr lang="en-US"/>
                  </a:p>
                  <a:p>
                    <a:r>
                      <a:rPr lang="en-US" sz="1200" b="0" i="1"/>
                      <a:t>16,6%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277-4C59-B085-26D02A74E804}"/>
                </c:ext>
              </c:extLst>
            </c:dLbl>
            <c:dLbl>
              <c:idx val="4"/>
              <c:layout>
                <c:manualLayout>
                  <c:x val="0"/>
                  <c:y val="-1.962819636774053E-2"/>
                </c:manualLayout>
              </c:layout>
              <c:tx>
                <c:rich>
                  <a:bodyPr/>
                  <a:lstStyle/>
                  <a:p>
                    <a:fld id="{62583A74-93FF-49B7-97AB-2E64142D40DB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sz="1200" b="0" i="1" dirty="0"/>
                      <a:t>15,7%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277-4C59-B085-26D02A74E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6 мес 2022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138</c:v>
                </c:pt>
                <c:pt idx="1">
                  <c:v>139</c:v>
                </c:pt>
                <c:pt idx="2">
                  <c:v>121</c:v>
                </c:pt>
                <c:pt idx="3">
                  <c:v>82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C-49A8-BABA-DCC9CFC4D4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летальных случаев в КС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011383829737477E-3"/>
                  <c:y val="-0.3318957997784873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FC-49A8-BABA-DCC9CFC4D43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FC-49A8-BABA-DCC9CFC4D430}"/>
                </c:ext>
              </c:extLst>
            </c:dLbl>
            <c:dLbl>
              <c:idx val="2"/>
              <c:layout>
                <c:manualLayout>
                  <c:x val="-7.6388006448120169E-17"/>
                  <c:y val="-0.2687500000000000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FC-49A8-BABA-DCC9CFC4D430}"/>
                </c:ext>
              </c:extLst>
            </c:dLbl>
            <c:dLbl>
              <c:idx val="3"/>
              <c:layout>
                <c:manualLayout>
                  <c:x val="-3.5437503826720876E-3"/>
                  <c:y val="-0.2538735260258099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FC-49A8-BABA-DCC9CFC4D430}"/>
                </c:ext>
              </c:extLst>
            </c:dLbl>
            <c:dLbl>
              <c:idx val="4"/>
              <c:layout>
                <c:manualLayout>
                  <c:x val="-1.1008220973899323E-16"/>
                  <c:y val="-0.1216076883799725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77-4C59-B085-26D02A74E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6 мес 2022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626</c:v>
                </c:pt>
                <c:pt idx="1">
                  <c:v>640</c:v>
                </c:pt>
                <c:pt idx="2" formatCode="#,##0">
                  <c:v>449</c:v>
                </c:pt>
                <c:pt idx="3">
                  <c:v>411</c:v>
                </c:pt>
                <c:pt idx="4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C-49A8-BABA-DCC9CFC4D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shape val="box"/>
        <c:axId val="84464000"/>
        <c:axId val="84465536"/>
        <c:axId val="0"/>
      </c:bar3DChart>
      <c:catAx>
        <c:axId val="8446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465536"/>
        <c:crosses val="autoZero"/>
        <c:auto val="1"/>
        <c:lblAlgn val="ctr"/>
        <c:lblOffset val="100"/>
        <c:noMultiLvlLbl val="0"/>
      </c:catAx>
      <c:valAx>
        <c:axId val="84465536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446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648889405816328E-2"/>
          <c:y val="0.93191256874939987"/>
          <c:w val="0.85482762557968162"/>
          <c:h val="4.6917378237082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дефектных случаев оказания медицинской помощи</a:t>
            </a:r>
          </a:p>
          <a:p>
            <a:pPr>
              <a:defRPr sz="13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% от проверенных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0"/>
      <c:rotY val="1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70780433856662"/>
          <c:y val="0.11698113575756038"/>
          <c:w val="0.86266981385860431"/>
          <c:h val="0.8243343165676114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  <a:sp3d>
              <a:contourClr>
                <a:schemeClr val="tx2">
                  <a:lumMod val="60000"/>
                  <a:lumOff val="4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-2.4784138931686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68-4DEB-8815-581FA6C5A50E}"/>
                </c:ext>
              </c:extLst>
            </c:dLbl>
            <c:dLbl>
              <c:idx val="1"/>
              <c:layout>
                <c:manualLayout>
                  <c:x val="0"/>
                  <c:y val="3.1834738581000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68-4DEB-8815-581FA6C5A50E}"/>
                </c:ext>
              </c:extLst>
            </c:dLbl>
            <c:dLbl>
              <c:idx val="2"/>
              <c:layout>
                <c:manualLayout>
                  <c:x val="8.8970132189533941E-3"/>
                  <c:y val="9.08741262971890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68-4DEB-8815-581FA6C5A50E}"/>
                </c:ext>
              </c:extLst>
            </c:dLbl>
            <c:dLbl>
              <c:idx val="3"/>
              <c:layout>
                <c:manualLayout>
                  <c:x val="2.9656710729844644E-3"/>
                  <c:y val="1.916379876450091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4A-4B85-A16C-629D5EDF61DD}"/>
                </c:ext>
              </c:extLst>
            </c:dLbl>
            <c:dLbl>
              <c:idx val="4"/>
              <c:layout>
                <c:manualLayout>
                  <c:x val="2.965671072984356E-3"/>
                  <c:y val="-9.9136555726746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68-4DEB-8815-581FA6C5A5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6 мес 2023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13796</c:v>
                </c:pt>
                <c:pt idx="1">
                  <c:v>25865</c:v>
                </c:pt>
                <c:pt idx="2">
                  <c:v>8317</c:v>
                </c:pt>
                <c:pt idx="3">
                  <c:v>8615</c:v>
                </c:pt>
                <c:pt idx="4">
                  <c:v>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3-470B-B2F7-259B23C82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81507840"/>
        <c:axId val="81509376"/>
        <c:axId val="0"/>
      </c:bar3DChart>
      <c:catAx>
        <c:axId val="8150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1509376"/>
        <c:crosses val="autoZero"/>
        <c:auto val="1"/>
        <c:lblAlgn val="ctr"/>
        <c:lblOffset val="100"/>
        <c:noMultiLvlLbl val="0"/>
      </c:catAx>
      <c:valAx>
        <c:axId val="8150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150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3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3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т.ч. количество дефектных случаев оказания медицинской помощи с применением ПХТ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3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% от проверенных</a:t>
            </a:r>
          </a:p>
        </c:rich>
      </c:tx>
      <c:layout>
        <c:manualLayout>
          <c:xMode val="edge"/>
          <c:yMode val="edge"/>
          <c:x val="0.194839685629525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3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0"/>
      <c:rotY val="1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57048863050447"/>
          <c:y val="0.1167333854906512"/>
          <c:w val="0.85080712956666638"/>
          <c:h val="0.8196251893695085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p3d>
              <a:contourClr>
                <a:schemeClr val="tx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1.2392079139134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92-4433-B815-08D3A38D27F1}"/>
                </c:ext>
              </c:extLst>
            </c:dLbl>
            <c:dLbl>
              <c:idx val="1"/>
              <c:layout>
                <c:manualLayout>
                  <c:x val="-2.9656710729844644E-3"/>
                  <c:y val="4.461148490088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92-4433-B815-08D3A38D27F1}"/>
                </c:ext>
              </c:extLst>
            </c:dLbl>
            <c:dLbl>
              <c:idx val="2"/>
              <c:layout>
                <c:manualLayout>
                  <c:x val="-2.96567107298446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92-4433-B815-08D3A38D27F1}"/>
                </c:ext>
              </c:extLst>
            </c:dLbl>
            <c:dLbl>
              <c:idx val="3"/>
              <c:layout>
                <c:manualLayout>
                  <c:x val="-2.9656710729844644E-3"/>
                  <c:y val="-2.2867776905888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AB-4481-AE4B-76B6AC335010}"/>
                </c:ext>
              </c:extLst>
            </c:dLbl>
            <c:dLbl>
              <c:idx val="4"/>
              <c:layout>
                <c:manualLayout>
                  <c:x val="-5.9313421459690381E-3"/>
                  <c:y val="-1.81748394467683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92-4433-B815-08D3A38D2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6 мес 2023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12526</c:v>
                </c:pt>
                <c:pt idx="1">
                  <c:v>23192</c:v>
                </c:pt>
                <c:pt idx="2">
                  <c:v>7020</c:v>
                </c:pt>
                <c:pt idx="3">
                  <c:v>5346</c:v>
                </c:pt>
                <c:pt idx="4">
                  <c:v>1647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B-4481-AE4B-76B6AC335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81507840"/>
        <c:axId val="81509376"/>
        <c:axId val="0"/>
      </c:bar3DChart>
      <c:catAx>
        <c:axId val="8150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1509376"/>
        <c:crosses val="autoZero"/>
        <c:auto val="1"/>
        <c:lblAlgn val="ctr"/>
        <c:lblOffset val="100"/>
        <c:noMultiLvlLbl val="0"/>
      </c:catAx>
      <c:valAx>
        <c:axId val="81509376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150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300" b="1" i="0" u="none" strike="noStrike" kern="1200" spc="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3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дефектных случаев оказания медицинской помощи</a:t>
            </a:r>
          </a:p>
          <a:p>
            <a:pPr>
              <a:def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3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% от проверенных</a:t>
            </a:r>
          </a:p>
        </c:rich>
      </c:tx>
      <c:layout>
        <c:manualLayout>
          <c:xMode val="edge"/>
          <c:yMode val="edge"/>
          <c:x val="0.10000499727251667"/>
          <c:y val="4.95682778633730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300" b="1" i="0" u="none" strike="noStrike" kern="1200" spc="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0"/>
      <c:rotY val="1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70780433856662"/>
          <c:y val="0.13433003300974095"/>
          <c:w val="0.86266981385860431"/>
          <c:h val="0.8069854193154308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  <a:sp3d>
              <a:contourClr>
                <a:schemeClr val="tx2">
                  <a:lumMod val="60000"/>
                  <a:lumOff val="4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1.239206946584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C68-4DEB-8815-581FA6C5A50E}"/>
                </c:ext>
              </c:extLst>
            </c:dLbl>
            <c:dLbl>
              <c:idx val="1"/>
              <c:layout>
                <c:manualLayout>
                  <c:x val="0"/>
                  <c:y val="-3.846420301917648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C68-4DEB-8815-581FA6C5A50E}"/>
                </c:ext>
              </c:extLst>
            </c:dLbl>
            <c:dLbl>
              <c:idx val="2"/>
              <c:layout>
                <c:manualLayout>
                  <c:x val="-5.9313421459689288E-3"/>
                  <c:y val="-1.8174825259437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C68-4DEB-8815-581FA6C5A50E}"/>
                </c:ext>
              </c:extLst>
            </c:dLbl>
            <c:dLbl>
              <c:idx val="3"/>
              <c:layout>
                <c:manualLayout>
                  <c:x val="2.9656710729844644E-3"/>
                  <c:y val="3.4889432492005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B4A-4B85-A16C-629D5EDF61DD}"/>
                </c:ext>
              </c:extLst>
            </c:dLbl>
            <c:dLbl>
              <c:idx val="4"/>
              <c:layout>
                <c:manualLayout>
                  <c:x val="2.9656710729844644E-3"/>
                  <c:y val="-2.4784138931686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C68-4DEB-8815-581FA6C5A5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6 мес 2023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2118</c:v>
                </c:pt>
                <c:pt idx="1">
                  <c:v>773</c:v>
                </c:pt>
                <c:pt idx="2">
                  <c:v>950</c:v>
                </c:pt>
                <c:pt idx="3">
                  <c:v>2443</c:v>
                </c:pt>
                <c:pt idx="4">
                  <c:v>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3-470B-B2F7-259B23C82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81507840"/>
        <c:axId val="81509376"/>
        <c:axId val="0"/>
      </c:bar3DChart>
      <c:catAx>
        <c:axId val="8150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1509376"/>
        <c:crosses val="autoZero"/>
        <c:auto val="1"/>
        <c:lblAlgn val="ctr"/>
        <c:lblOffset val="100"/>
        <c:noMultiLvlLbl val="0"/>
      </c:catAx>
      <c:valAx>
        <c:axId val="8150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150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300" b="1" i="0" u="none" strike="noStrike" kern="1200" spc="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3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т.ч. количество дефектных случаев оказания медицинской помощи с применением ПХТ </a:t>
            </a:r>
          </a:p>
          <a:p>
            <a:pPr>
              <a:defRPr lang="ru-RU" sz="1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300" b="1" i="0" u="none" strike="noStrike" kern="1200" spc="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% от проверенных</a:t>
            </a:r>
          </a:p>
        </c:rich>
      </c:tx>
      <c:layout>
        <c:manualLayout>
          <c:xMode val="edge"/>
          <c:yMode val="edge"/>
          <c:x val="0.20966804099444791"/>
          <c:y val="4.95683165565397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300" b="1" i="0" u="none" strike="noStrike" kern="1200" spc="0" baseline="0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0"/>
      <c:rotY val="1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50183077647341"/>
          <c:y val="0.14399595959674807"/>
          <c:w val="0.85080712956666638"/>
          <c:h val="0.792362615263411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p3d>
              <a:contourClr>
                <a:schemeClr val="tx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5.9313421459689288E-3"/>
                  <c:y val="2.2305742450442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992-4433-B815-08D3A38D27F1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992-4433-B815-08D3A38D27F1}"/>
                </c:ext>
              </c:extLst>
            </c:dLbl>
            <c:dLbl>
              <c:idx val="2"/>
              <c:layout>
                <c:manualLayout>
                  <c:x val="-2.96567107298446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992-4433-B815-08D3A38D27F1}"/>
                </c:ext>
              </c:extLst>
            </c:dLbl>
            <c:dLbl>
              <c:idx val="3"/>
              <c:layout>
                <c:manualLayout>
                  <c:x val="-5.9313421459689288E-3"/>
                  <c:y val="5.4716786349432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2AB-4481-AE4B-76B6AC335010}"/>
                </c:ext>
              </c:extLst>
            </c:dLbl>
            <c:dLbl>
              <c:idx val="4"/>
              <c:layout>
                <c:manualLayout>
                  <c:x val="-5.9313421459690381E-3"/>
                  <c:y val="-9.9136633113079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992-4433-B815-08D3A38D27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6 мес 2023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1408</c:v>
                </c:pt>
                <c:pt idx="1">
                  <c:v>222</c:v>
                </c:pt>
                <c:pt idx="2">
                  <c:v>565</c:v>
                </c:pt>
                <c:pt idx="3">
                  <c:v>1904</c:v>
                </c:pt>
                <c:pt idx="4">
                  <c:v>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B-4481-AE4B-76B6AC335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81507840"/>
        <c:axId val="81509376"/>
        <c:axId val="0"/>
      </c:bar3DChart>
      <c:catAx>
        <c:axId val="8150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1509376"/>
        <c:crosses val="autoZero"/>
        <c:auto val="1"/>
        <c:lblAlgn val="ctr"/>
        <c:lblOffset val="100"/>
        <c:noMultiLvlLbl val="0"/>
      </c:catAx>
      <c:valAx>
        <c:axId val="81509376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150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028108635790857E-2"/>
          <c:y val="7.7153955944686839E-2"/>
          <c:w val="0.93223983104610142"/>
          <c:h val="0.80789728126414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МЭЭ</c:v>
                </c:pt>
              </c:strCache>
            </c:strRef>
          </c:tx>
          <c:spPr>
            <a:solidFill>
              <a:srgbClr val="83AEE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0303724447040543E-3"/>
                  <c:y val="-2.1588216573441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D0F-492C-A6A2-6206D8D506CF}"/>
                </c:ext>
              </c:extLst>
            </c:dLbl>
            <c:dLbl>
              <c:idx val="1"/>
              <c:layout>
                <c:manualLayout>
                  <c:x val="-3.0303724447040543E-3"/>
                  <c:y val="-1.1993453651912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D0F-492C-A6A2-6206D8D506CF}"/>
                </c:ext>
              </c:extLst>
            </c:dLbl>
            <c:dLbl>
              <c:idx val="2"/>
              <c:layout>
                <c:manualLayout>
                  <c:x val="-5.4159086416888344E-17"/>
                  <c:y val="-1.2451207443586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550-4931-ACA9-B326BED8F361}"/>
                </c:ext>
              </c:extLst>
            </c:dLbl>
            <c:dLbl>
              <c:idx val="3"/>
              <c:layout>
                <c:manualLayout>
                  <c:x val="-1.4770830563802602E-3"/>
                  <c:y val="-1.494144893230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B8E-4373-AE28-6A3A716291A3}"/>
                </c:ext>
              </c:extLst>
            </c:dLbl>
            <c:dLbl>
              <c:idx val="4"/>
              <c:layout>
                <c:manualLayout>
                  <c:x val="2.9420755138119519E-3"/>
                  <c:y val="-2.2137056852145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D0F-492C-A6A2-6206D8D506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6 мес 2023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140</c:v>
                </c:pt>
                <c:pt idx="1">
                  <c:v>220.21</c:v>
                </c:pt>
                <c:pt idx="2">
                  <c:v>70.73</c:v>
                </c:pt>
                <c:pt idx="3">
                  <c:v>70.709999999999994</c:v>
                </c:pt>
                <c:pt idx="4">
                  <c:v>31.77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C-49A8-BABA-DCC9CFC4D4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ЭКМП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2692431140085534E-3"/>
                  <c:y val="-2.2320467113203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FC-49A8-BABA-DCC9CFC4D430}"/>
                </c:ext>
              </c:extLst>
            </c:dLbl>
            <c:dLbl>
              <c:idx val="1"/>
              <c:layout>
                <c:manualLayout>
                  <c:x val="1.1836062455861628E-2"/>
                  <c:y val="-3.2159159047490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FC-49A8-BABA-DCC9CFC4D430}"/>
                </c:ext>
              </c:extLst>
            </c:dLbl>
            <c:dLbl>
              <c:idx val="2"/>
              <c:layout>
                <c:manualLayout>
                  <c:x val="4.4870126477971981E-3"/>
                  <c:y val="-2.9577277114892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AFC-49A8-BABA-DCC9CFC4D430}"/>
                </c:ext>
              </c:extLst>
            </c:dLbl>
            <c:dLbl>
              <c:idx val="3"/>
              <c:layout>
                <c:manualLayout>
                  <c:x val="1.048803588776144E-2"/>
                  <c:y val="-2.2259265801171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AFC-49A8-BABA-DCC9CFC4D430}"/>
                </c:ext>
              </c:extLst>
            </c:dLbl>
            <c:dLbl>
              <c:idx val="4"/>
              <c:layout>
                <c:manualLayout>
                  <c:x val="1.4710377569060299E-3"/>
                  <c:y val="-3.7047904358618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550-4931-ACA9-B326BED8F3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6 мес 2023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17.25</c:v>
                </c:pt>
                <c:pt idx="1">
                  <c:v>2.14</c:v>
                </c:pt>
                <c:pt idx="2">
                  <c:v>6.5</c:v>
                </c:pt>
                <c:pt idx="3">
                  <c:v>22.91</c:v>
                </c:pt>
                <c:pt idx="4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FC-49A8-BABA-DCC9CFC4D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95351552"/>
        <c:axId val="95632000"/>
        <c:axId val="0"/>
      </c:bar3DChart>
      <c:catAx>
        <c:axId val="9535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5632000"/>
        <c:crosses val="autoZero"/>
        <c:auto val="1"/>
        <c:lblAlgn val="ctr"/>
        <c:lblOffset val="100"/>
        <c:noMultiLvlLbl val="0"/>
      </c:catAx>
      <c:valAx>
        <c:axId val="9563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5351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0.47999</cdr:x>
      <cdr:y>0.60407</cdr:y>
    </cdr:from>
    <cdr:to>
      <cdr:x>0.61992</cdr:x>
      <cdr:y>0.65813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id="{EB6BE4C1-EDF8-4227-8023-A14B078EAD6A}"/>
            </a:ext>
          </a:extLst>
        </cdr:cNvPr>
        <cdr:cNvSpPr/>
      </cdr:nvSpPr>
      <cdr:spPr>
        <a:xfrm xmlns:a="http://schemas.openxmlformats.org/drawingml/2006/main">
          <a:off x="2055464" y="3095400"/>
          <a:ext cx="599256" cy="27699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4">
            <a:lumMod val="20000"/>
            <a:lumOff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633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3633"/>
          </a:xfrm>
          <a:prstGeom prst="rect">
            <a:avLst/>
          </a:prstGeom>
        </p:spPr>
        <p:txBody>
          <a:bodyPr vert="horz" lIns="91769" tIns="45885" rIns="91769" bIns="45885" rtlCol="0"/>
          <a:lstStyle>
            <a:lvl1pPr algn="r">
              <a:defRPr sz="1200"/>
            </a:lvl1pPr>
          </a:lstStyle>
          <a:p>
            <a:fld id="{A7766425-E8F9-4EBC-8D3E-46D812D72869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9" tIns="45885" rIns="91769" bIns="458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769" tIns="45885" rIns="91769" bIns="458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60" cy="493633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60" cy="493633"/>
          </a:xfrm>
          <a:prstGeom prst="rect">
            <a:avLst/>
          </a:prstGeom>
        </p:spPr>
        <p:txBody>
          <a:bodyPr vert="horz" lIns="91769" tIns="45885" rIns="91769" bIns="45885" rtlCol="0" anchor="b"/>
          <a:lstStyle>
            <a:lvl1pPr algn="r">
              <a:defRPr sz="1200"/>
            </a:lvl1pPr>
          </a:lstStyle>
          <a:p>
            <a:fld id="{EE1FF4A4-54EC-490B-9DFF-7211447B43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28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38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26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91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71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83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4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54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11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62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55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9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94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39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05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55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74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1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5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8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7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37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92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88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65BF7-2227-BD4C-A777-A4B516356F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4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1B72-32AC-4E97-BA06-33ADCB3865B9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9750-DEA9-4D7D-B25D-F8CE753122C1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643F-EFFC-438C-87D7-5BFFB126A78A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A20E-07BD-46F5-8F17-F2BC4080E220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7922-23C2-4805-89CE-C9ADEC4ABD35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404CC-FC14-4199-B2FC-D9708864E9E5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77F9B-D5C5-4A78-B228-1C2E31E6ACA4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C1F3-11CB-4E59-AFE5-8A0F1F7DC717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7840-62B2-416A-96FD-8815BD6D3BA0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5EB09-461C-4D68-9A7C-5B8CD6C8B2CD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D2A6E-4D90-4A76-8139-D6F979E774D1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CFAE-0BF2-42F5-8048-CAA17B3AF7DC}" type="datetime1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9552" y="119675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экспертных мероприятий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по профилю «онкология» 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2019 - 2023 годы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9A3D52-7238-4B7C-AB60-D041B259E8A6}"/>
              </a:ext>
            </a:extLst>
          </p:cNvPr>
          <p:cNvSpPr txBox="1"/>
          <p:nvPr/>
        </p:nvSpPr>
        <p:spPr>
          <a:xfrm>
            <a:off x="5220072" y="5301208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Трушина Светлана Викторовна,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организации ОМС ТФОМС МО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58C265-F03B-4A62-8770-45111A1FBB16}"/>
              </a:ext>
            </a:extLst>
          </p:cNvPr>
          <p:cNvSpPr txBox="1"/>
          <p:nvPr/>
        </p:nvSpPr>
        <p:spPr>
          <a:xfrm>
            <a:off x="3167844" y="613220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29.09.2023</a:t>
            </a:r>
          </a:p>
        </p:txBody>
      </p:sp>
      <p:pic>
        <p:nvPicPr>
          <p:cNvPr id="6" name="Рисунок 5" descr="tfoms_logo.png">
            <a:extLst>
              <a:ext uri="{FF2B5EF4-FFF2-40B4-BE49-F238E27FC236}">
                <a16:creationId xmlns:a16="http://schemas.microsoft.com/office/drawing/2014/main" id="{283CA626-13A3-481F-8A34-E32709B343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2440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>
            <a:extLst>
              <a:ext uri="{FF2B5EF4-FFF2-40B4-BE49-F238E27FC236}">
                <a16:creationId xmlns:a16="http://schemas.microsoft.com/office/drawing/2014/main" id="{DE3C7EC4-B9AB-4266-BB0A-BE047102E1DD}"/>
              </a:ext>
            </a:extLst>
          </p:cNvPr>
          <p:cNvSpPr/>
          <p:nvPr/>
        </p:nvSpPr>
        <p:spPr>
          <a:xfrm>
            <a:off x="5340896" y="3769023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433C788A-6FED-48F0-A289-C9236BDC341F}"/>
              </a:ext>
            </a:extLst>
          </p:cNvPr>
          <p:cNvSpPr/>
          <p:nvPr/>
        </p:nvSpPr>
        <p:spPr>
          <a:xfrm>
            <a:off x="6012160" y="2431538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36C2BCA3-3421-4F87-BCED-D5AC04294C51}"/>
              </a:ext>
            </a:extLst>
          </p:cNvPr>
          <p:cNvSpPr/>
          <p:nvPr/>
        </p:nvSpPr>
        <p:spPr>
          <a:xfrm>
            <a:off x="6687505" y="4526124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B7B6D493-F479-4E52-B2E0-3418274E56CD}"/>
              </a:ext>
            </a:extLst>
          </p:cNvPr>
          <p:cNvSpPr/>
          <p:nvPr/>
        </p:nvSpPr>
        <p:spPr>
          <a:xfrm>
            <a:off x="7385302" y="4726576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1098DD36-5E5E-45BD-B868-1C22BA9B1B55}"/>
              </a:ext>
            </a:extLst>
          </p:cNvPr>
          <p:cNvSpPr/>
          <p:nvPr/>
        </p:nvSpPr>
        <p:spPr>
          <a:xfrm>
            <a:off x="8014024" y="5220804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A78B33AB-7C9C-4E91-99E1-F29B532CABFA}"/>
              </a:ext>
            </a:extLst>
          </p:cNvPr>
          <p:cNvSpPr/>
          <p:nvPr/>
        </p:nvSpPr>
        <p:spPr>
          <a:xfrm>
            <a:off x="899592" y="3640680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B7B6D493-F479-4E52-B2E0-3418274E56CD}"/>
              </a:ext>
            </a:extLst>
          </p:cNvPr>
          <p:cNvSpPr/>
          <p:nvPr/>
        </p:nvSpPr>
        <p:spPr>
          <a:xfrm>
            <a:off x="3646392" y="5112290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B7B6D493-F479-4E52-B2E0-3418274E56CD}"/>
              </a:ext>
            </a:extLst>
          </p:cNvPr>
          <p:cNvSpPr/>
          <p:nvPr/>
        </p:nvSpPr>
        <p:spPr>
          <a:xfrm>
            <a:off x="3020818" y="4348662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B7B6D493-F479-4E52-B2E0-3418274E56CD}"/>
              </a:ext>
            </a:extLst>
          </p:cNvPr>
          <p:cNvSpPr/>
          <p:nvPr/>
        </p:nvSpPr>
        <p:spPr>
          <a:xfrm>
            <a:off x="1611650" y="2102716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984558" y="6492875"/>
            <a:ext cx="1159442" cy="365125"/>
          </a:xfrm>
        </p:spPr>
        <p:txBody>
          <a:bodyPr/>
          <a:lstStyle/>
          <a:p>
            <a:r>
              <a:rPr lang="ru-RU" dirty="0"/>
              <a:t>10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F8E24F6-69AC-4EC6-A21B-AE55532BC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103336"/>
              </p:ext>
            </p:extLst>
          </p:nvPr>
        </p:nvGraphicFramePr>
        <p:xfrm>
          <a:off x="226923" y="1249533"/>
          <a:ext cx="4282336" cy="512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88F9FC0-AF23-4030-8A5C-DFAC0C74A704}"/>
              </a:ext>
            </a:extLst>
          </p:cNvPr>
          <p:cNvSpPr/>
          <p:nvPr/>
        </p:nvSpPr>
        <p:spPr>
          <a:xfrm>
            <a:off x="967297" y="167859"/>
            <a:ext cx="794566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выявленных дефектов по результатам проведения МЭЭ принятых на оплату случаев оказания медицинской помощи пациентам с новообразованиями, в том числе с применением ПХТ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9FB0D8F-C341-4C16-8842-AA7A5A4FF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234885"/>
              </p:ext>
            </p:extLst>
          </p:nvPr>
        </p:nvGraphicFramePr>
        <p:xfrm>
          <a:off x="4630621" y="1249533"/>
          <a:ext cx="4282336" cy="512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E04A1FB-9B12-42B1-9FF7-88309B023CC5}"/>
              </a:ext>
            </a:extLst>
          </p:cNvPr>
          <p:cNvSpPr txBox="1"/>
          <p:nvPr/>
        </p:nvSpPr>
        <p:spPr>
          <a:xfrm>
            <a:off x="8009887" y="5220804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125CB5-EB2F-4F49-90EA-C58F5177BC47}"/>
              </a:ext>
            </a:extLst>
          </p:cNvPr>
          <p:cNvSpPr txBox="1"/>
          <p:nvPr/>
        </p:nvSpPr>
        <p:spPr>
          <a:xfrm>
            <a:off x="7404003" y="4716667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8A7D06-DADF-4A00-BB64-DE2E3043C68F}"/>
              </a:ext>
            </a:extLst>
          </p:cNvPr>
          <p:cNvSpPr txBox="1"/>
          <p:nvPr/>
        </p:nvSpPr>
        <p:spPr>
          <a:xfrm>
            <a:off x="6687505" y="4526124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7,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930AE2-D3AD-4697-B5AE-6B36FEC97DDF}"/>
              </a:ext>
            </a:extLst>
          </p:cNvPr>
          <p:cNvSpPr txBox="1"/>
          <p:nvPr/>
        </p:nvSpPr>
        <p:spPr>
          <a:xfrm>
            <a:off x="6012160" y="2431538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5C8F5C-A7F8-493E-869B-3F0E6AD9D272}"/>
              </a:ext>
            </a:extLst>
          </p:cNvPr>
          <p:cNvSpPr txBox="1"/>
          <p:nvPr/>
        </p:nvSpPr>
        <p:spPr>
          <a:xfrm>
            <a:off x="5340896" y="3769023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E74EE1-A882-42DD-B973-7E70CA6CEE75}"/>
              </a:ext>
            </a:extLst>
          </p:cNvPr>
          <p:cNvSpPr txBox="1"/>
          <p:nvPr/>
        </p:nvSpPr>
        <p:spPr>
          <a:xfrm>
            <a:off x="3673116" y="5105297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CEE8A0-B0F5-4904-A538-5ACC8634C85E}"/>
              </a:ext>
            </a:extLst>
          </p:cNvPr>
          <p:cNvSpPr txBox="1"/>
          <p:nvPr/>
        </p:nvSpPr>
        <p:spPr>
          <a:xfrm>
            <a:off x="3020818" y="4337661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8DB178-6C85-4377-82E1-9A89423A85CC}"/>
              </a:ext>
            </a:extLst>
          </p:cNvPr>
          <p:cNvSpPr txBox="1"/>
          <p:nvPr/>
        </p:nvSpPr>
        <p:spPr>
          <a:xfrm>
            <a:off x="2300200" y="4329967"/>
            <a:ext cx="599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8940B0-DA44-4ED9-A831-C8542F0687FE}"/>
              </a:ext>
            </a:extLst>
          </p:cNvPr>
          <p:cNvSpPr txBox="1"/>
          <p:nvPr/>
        </p:nvSpPr>
        <p:spPr>
          <a:xfrm>
            <a:off x="1611650" y="2087288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84450B-B98C-404C-A580-64CFF4389101}"/>
              </a:ext>
            </a:extLst>
          </p:cNvPr>
          <p:cNvSpPr txBox="1"/>
          <p:nvPr/>
        </p:nvSpPr>
        <p:spPr>
          <a:xfrm>
            <a:off x="899592" y="3638218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,5%</a:t>
            </a:r>
          </a:p>
        </p:txBody>
      </p:sp>
      <p:pic>
        <p:nvPicPr>
          <p:cNvPr id="27" name="Рисунок 26" descr="tfoms_logo.png">
            <a:extLst>
              <a:ext uri="{FF2B5EF4-FFF2-40B4-BE49-F238E27FC236}">
                <a16:creationId xmlns:a16="http://schemas.microsoft.com/office/drawing/2014/main" id="{E20C42A8-40B8-4C93-A9D9-6CF6E0452FC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71E920E-63A3-4345-B218-A255A5DE6E08}"/>
              </a:ext>
            </a:extLst>
          </p:cNvPr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580496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28384" y="6492875"/>
            <a:ext cx="1115616" cy="365125"/>
          </a:xfrm>
        </p:spPr>
        <p:txBody>
          <a:bodyPr/>
          <a:lstStyle/>
          <a:p>
            <a:r>
              <a:rPr lang="ru-RU" dirty="0"/>
              <a:t>11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88F9FC0-AF23-4030-8A5C-DFAC0C74A704}"/>
              </a:ext>
            </a:extLst>
          </p:cNvPr>
          <p:cNvSpPr/>
          <p:nvPr/>
        </p:nvSpPr>
        <p:spPr>
          <a:xfrm>
            <a:off x="1416171" y="172451"/>
            <a:ext cx="7343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выявленных дефектов по результатам проведения МЭЭ случаев оказания медицинской помощи пациентам с новообразованиями с применением ПХТ за 6 месяцев 2023 года</a:t>
            </a:r>
          </a:p>
        </p:txBody>
      </p:sp>
      <p:pic>
        <p:nvPicPr>
          <p:cNvPr id="8" name="Рисунок 7" descr="tfoms_logo.png">
            <a:extLst>
              <a:ext uri="{FF2B5EF4-FFF2-40B4-BE49-F238E27FC236}">
                <a16:creationId xmlns:a16="http://schemas.microsoft.com/office/drawing/2014/main" id="{7DBFF203-F98C-4DC7-9EB0-06F1E78F53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AC9093E-026A-41E6-A3E6-A5F47614FB7B}"/>
              </a:ext>
            </a:extLst>
          </p:cNvPr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4B8124-2099-4363-8505-A23427C00F78}"/>
              </a:ext>
            </a:extLst>
          </p:cNvPr>
          <p:cNvSpPr/>
          <p:nvPr/>
        </p:nvSpPr>
        <p:spPr>
          <a:xfrm>
            <a:off x="322290" y="1367432"/>
            <a:ext cx="8417270" cy="830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0655F-5BD0-4AAE-B62E-0CB0765D668A}"/>
              </a:ext>
            </a:extLst>
          </p:cNvPr>
          <p:cNvSpPr txBox="1"/>
          <p:nvPr/>
        </p:nvSpPr>
        <p:spPr>
          <a:xfrm>
            <a:off x="322290" y="1363367"/>
            <a:ext cx="777090" cy="8309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ru-RU" b="1" dirty="0"/>
              <a:t>2.13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9B9C38-884C-483E-9DA2-02023AC8F3CF}"/>
              </a:ext>
            </a:extLst>
          </p:cNvPr>
          <p:cNvSpPr txBox="1"/>
          <p:nvPr/>
        </p:nvSpPr>
        <p:spPr>
          <a:xfrm>
            <a:off x="7836776" y="1578073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53,3%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DA211F-E36F-40FC-8E88-574F83B13736}"/>
              </a:ext>
            </a:extLst>
          </p:cNvPr>
          <p:cNvSpPr txBox="1"/>
          <p:nvPr/>
        </p:nvSpPr>
        <p:spPr>
          <a:xfrm>
            <a:off x="1192529" y="1493782"/>
            <a:ext cx="66304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 документации (несоблюдение требований к оформлению) информированного добровольного согласия застрахованного лица на медицинское вмешательство или отказа застрахованного лица от медицинского вмешательства в установленных законодательством Российской Федерации случаях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146426-21B5-489C-B3E0-D3B4FC390C7E}"/>
              </a:ext>
            </a:extLst>
          </p:cNvPr>
          <p:cNvSpPr/>
          <p:nvPr/>
        </p:nvSpPr>
        <p:spPr>
          <a:xfrm>
            <a:off x="322290" y="2470079"/>
            <a:ext cx="8025059" cy="830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30E21-9FB8-4925-A31C-4C92459BBEEB}"/>
              </a:ext>
            </a:extLst>
          </p:cNvPr>
          <p:cNvSpPr txBox="1"/>
          <p:nvPr/>
        </p:nvSpPr>
        <p:spPr>
          <a:xfrm>
            <a:off x="327458" y="2474157"/>
            <a:ext cx="777090" cy="8309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ru-RU" b="1" dirty="0"/>
              <a:t>2.14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83ECBD-1DB2-48E0-AF12-33452FDCD494}"/>
              </a:ext>
            </a:extLst>
          </p:cNvPr>
          <p:cNvSpPr txBox="1"/>
          <p:nvPr/>
        </p:nvSpPr>
        <p:spPr>
          <a:xfrm>
            <a:off x="1217816" y="2454690"/>
            <a:ext cx="62957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признаков искажения сведений, представленных в медицинской документации (дописки, исправления, "вклейки", полное переоформление с искажением сведений о проведенных диагностических и лечебных мероприятий, клинической картине заболевания; расхождение сведений об оказании медицинской помощи в различных разделах медицинской документации и (или) учетно-отчетной документации, запрошенной на проведение экспертизы).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A789B6-1D1E-4471-A88A-089254291B84}"/>
              </a:ext>
            </a:extLst>
          </p:cNvPr>
          <p:cNvSpPr txBox="1"/>
          <p:nvPr/>
        </p:nvSpPr>
        <p:spPr>
          <a:xfrm>
            <a:off x="7468074" y="268773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37,1%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F33493A-C527-46A1-8CD7-828828B3FCEF}"/>
              </a:ext>
            </a:extLst>
          </p:cNvPr>
          <p:cNvSpPr/>
          <p:nvPr/>
        </p:nvSpPr>
        <p:spPr>
          <a:xfrm>
            <a:off x="322290" y="3574083"/>
            <a:ext cx="7689858" cy="830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205BFE-B9D0-48A7-870E-709F24F3309F}"/>
              </a:ext>
            </a:extLst>
          </p:cNvPr>
          <p:cNvSpPr txBox="1"/>
          <p:nvPr/>
        </p:nvSpPr>
        <p:spPr>
          <a:xfrm>
            <a:off x="322290" y="3563278"/>
            <a:ext cx="777090" cy="8309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ru-RU" b="1" dirty="0"/>
              <a:t>2.16.3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0715BF6-1E1F-48F8-A98F-824C7C3F27C4}"/>
              </a:ext>
            </a:extLst>
          </p:cNvPr>
          <p:cNvSpPr txBox="1"/>
          <p:nvPr/>
        </p:nvSpPr>
        <p:spPr>
          <a:xfrm>
            <a:off x="1217816" y="3781832"/>
            <a:ext cx="59735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данных медицинской документации данным реестра счетов, в том числе: некорректное (неполное) отражение в реестре счета сведений медицинской документации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6901AB-C244-47DB-AC08-B6B40529535D}"/>
              </a:ext>
            </a:extLst>
          </p:cNvPr>
          <p:cNvSpPr txBox="1"/>
          <p:nvPr/>
        </p:nvSpPr>
        <p:spPr>
          <a:xfrm>
            <a:off x="7200473" y="3790670"/>
            <a:ext cx="71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5,0%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CAC7404-F913-4C10-8241-EC7EE2D0A4D3}"/>
              </a:ext>
            </a:extLst>
          </p:cNvPr>
          <p:cNvSpPr/>
          <p:nvPr/>
        </p:nvSpPr>
        <p:spPr>
          <a:xfrm>
            <a:off x="322290" y="4673321"/>
            <a:ext cx="7292167" cy="830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CA6979-2AAD-4CD5-B016-CA844DAB0E43}"/>
              </a:ext>
            </a:extLst>
          </p:cNvPr>
          <p:cNvSpPr txBox="1"/>
          <p:nvPr/>
        </p:nvSpPr>
        <p:spPr>
          <a:xfrm>
            <a:off x="322290" y="4673334"/>
            <a:ext cx="777090" cy="8309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ru-RU" b="1" dirty="0"/>
              <a:t>2.10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70A5E5-5AF4-4102-A58A-07513966FEB9}"/>
              </a:ext>
            </a:extLst>
          </p:cNvPr>
          <p:cNvSpPr txBox="1"/>
          <p:nvPr/>
        </p:nvSpPr>
        <p:spPr>
          <a:xfrm>
            <a:off x="1189180" y="4657347"/>
            <a:ext cx="56837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пациентом или его представителем в период оказания медицинской помощи по назначению врача лекарственных препаратов для медицинского применения, включенных в перечень жизненно необходимых и важнейших лекарственных препаратов, и (или) медицинских изделий, включенных в перечень медицинских изделий, имплантируемых в организм человека, на основе клинических рекомендаций, с учетом стандартов медицинской помощи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2CAEA1-F2F3-4797-87EF-886CE0C7D627}"/>
              </a:ext>
            </a:extLst>
          </p:cNvPr>
          <p:cNvSpPr txBox="1"/>
          <p:nvPr/>
        </p:nvSpPr>
        <p:spPr>
          <a:xfrm>
            <a:off x="6842168" y="4888179"/>
            <a:ext cx="71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3,9%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6FA05FE-E770-4571-B0E4-C1C8307BA374}"/>
              </a:ext>
            </a:extLst>
          </p:cNvPr>
          <p:cNvSpPr/>
          <p:nvPr/>
        </p:nvSpPr>
        <p:spPr>
          <a:xfrm>
            <a:off x="322290" y="5758154"/>
            <a:ext cx="6878183" cy="830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524364-245F-4AA5-BE51-A1FEA8EEF556}"/>
              </a:ext>
            </a:extLst>
          </p:cNvPr>
          <p:cNvSpPr txBox="1"/>
          <p:nvPr/>
        </p:nvSpPr>
        <p:spPr>
          <a:xfrm>
            <a:off x="322290" y="5758154"/>
            <a:ext cx="777090" cy="8309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endParaRPr lang="ru-RU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2B30ED-14D9-4B2A-8CDE-1EDF7D80B195}"/>
              </a:ext>
            </a:extLst>
          </p:cNvPr>
          <p:cNvSpPr txBox="1"/>
          <p:nvPr/>
        </p:nvSpPr>
        <p:spPr>
          <a:xfrm>
            <a:off x="1217816" y="6019755"/>
            <a:ext cx="482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3B2E68-5300-4B95-B03C-49CEF2E8DC45}"/>
              </a:ext>
            </a:extLst>
          </p:cNvPr>
          <p:cNvSpPr txBox="1"/>
          <p:nvPr/>
        </p:nvSpPr>
        <p:spPr>
          <a:xfrm>
            <a:off x="6372200" y="5973588"/>
            <a:ext cx="71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0,7%</a:t>
            </a:r>
          </a:p>
        </p:txBody>
      </p:sp>
    </p:spTree>
    <p:extLst>
      <p:ext uri="{BB962C8B-B14F-4D97-AF65-F5344CB8AC3E}">
        <p14:creationId xmlns:p14="http://schemas.microsoft.com/office/powerpoint/2010/main" val="1380194180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28384" y="6492875"/>
            <a:ext cx="1115616" cy="365125"/>
          </a:xfrm>
        </p:spPr>
        <p:txBody>
          <a:bodyPr/>
          <a:lstStyle/>
          <a:p>
            <a:r>
              <a:rPr lang="en-US" dirty="0"/>
              <a:t>12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88F9FC0-AF23-4030-8A5C-DFAC0C74A704}"/>
              </a:ext>
            </a:extLst>
          </p:cNvPr>
          <p:cNvSpPr/>
          <p:nvPr/>
        </p:nvSpPr>
        <p:spPr>
          <a:xfrm>
            <a:off x="1409872" y="266745"/>
            <a:ext cx="7343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 схем ПХТ с выявленными дефектами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медико-экономической экспертизы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7DD1797-EA69-4F1C-A3A8-C3734462D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883435"/>
              </p:ext>
            </p:extLst>
          </p:nvPr>
        </p:nvGraphicFramePr>
        <p:xfrm>
          <a:off x="325433" y="1485934"/>
          <a:ext cx="8493134" cy="4573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4064">
                  <a:extLst>
                    <a:ext uri="{9D8B030D-6E8A-4147-A177-3AD203B41FA5}">
                      <a16:colId xmlns:a16="http://schemas.microsoft.com/office/drawing/2014/main" val="4049002188"/>
                    </a:ext>
                  </a:extLst>
                </a:gridCol>
                <a:gridCol w="3680730">
                  <a:extLst>
                    <a:ext uri="{9D8B030D-6E8A-4147-A177-3AD203B41FA5}">
                      <a16:colId xmlns:a16="http://schemas.microsoft.com/office/drawing/2014/main" val="873310170"/>
                    </a:ext>
                  </a:extLst>
                </a:gridCol>
                <a:gridCol w="869585">
                  <a:extLst>
                    <a:ext uri="{9D8B030D-6E8A-4147-A177-3AD203B41FA5}">
                      <a16:colId xmlns:a16="http://schemas.microsoft.com/office/drawing/2014/main" val="2105109096"/>
                    </a:ext>
                  </a:extLst>
                </a:gridCol>
                <a:gridCol w="869585">
                  <a:extLst>
                    <a:ext uri="{9D8B030D-6E8A-4147-A177-3AD203B41FA5}">
                      <a16:colId xmlns:a16="http://schemas.microsoft.com/office/drawing/2014/main" val="1853243122"/>
                    </a:ext>
                  </a:extLst>
                </a:gridCol>
                <a:gridCol w="869585">
                  <a:extLst>
                    <a:ext uri="{9D8B030D-6E8A-4147-A177-3AD203B41FA5}">
                      <a16:colId xmlns:a16="http://schemas.microsoft.com/office/drawing/2014/main" val="3253896247"/>
                    </a:ext>
                  </a:extLst>
                </a:gridCol>
                <a:gridCol w="869585">
                  <a:extLst>
                    <a:ext uri="{9D8B030D-6E8A-4147-A177-3AD203B41FA5}">
                      <a16:colId xmlns:a16="http://schemas.microsoft.com/office/drawing/2014/main" val="3832216827"/>
                    </a:ext>
                  </a:extLst>
                </a:gridCol>
              </a:tblGrid>
              <a:tr h="7886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схемы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схемы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90567"/>
                  </a:ext>
                </a:extLst>
              </a:tr>
              <a:tr h="63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sh0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ГОЗЕРЕЛИН</a:t>
                      </a:r>
                      <a:r>
                        <a:rPr lang="ru-RU" sz="105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3,6 МГ 1 РАЗ В 28 ДНЕЙ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923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3 813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1 080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679968"/>
                  </a:ext>
                </a:extLst>
              </a:tr>
              <a:tr h="63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sh0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ФУЛВЕСТРАНТ</a:t>
                      </a:r>
                      <a:r>
                        <a:rPr lang="ru-RU" sz="105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500 МГ 1 РАЗ В 28 ДНЕЙ (500 МГ 2 РАЗА </a:t>
                      </a:r>
                    </a:p>
                    <a:p>
                      <a:pPr algn="ctr" fontAlgn="b"/>
                      <a:r>
                        <a:rPr lang="ru-RU" sz="100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В ПЕРВЫЙ МЕСЯЦ ТЕРАПИИ)</a:t>
                      </a:r>
                      <a:endParaRPr lang="ru-RU" sz="10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1 119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25812"/>
                  </a:ext>
                </a:extLst>
              </a:tr>
              <a:tr h="63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sh0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534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ТРИПТОРЕЛИН</a:t>
                      </a:r>
                      <a:r>
                        <a:rPr lang="ru-RU" sz="105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11,25 МГ 1 РАЗ В 90 ДНЕЙ</a:t>
                      </a:r>
                      <a:endParaRPr lang="ru-RU" sz="10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991511"/>
                  </a:ext>
                </a:extLst>
              </a:tr>
              <a:tr h="63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0179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ТРАСТУЗУМАБ</a:t>
                      </a:r>
                      <a:r>
                        <a:rPr lang="ru-RU" sz="105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МГ/КГ (НАГРУЗОЧНАЯ ДОЗА 8 МГ/КГ) </a:t>
                      </a:r>
                    </a:p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В 1-Й ДЕНЬ; ЦИКЛ 21 ДЕНЬ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1 377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334277"/>
                  </a:ext>
                </a:extLst>
              </a:tr>
              <a:tr h="63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sh0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ПАКЛИТАКСЕЛ</a:t>
                      </a:r>
                      <a:r>
                        <a:rPr lang="ru-RU" sz="105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175-225 МГ/М В 1-Й ДЕНЬ </a:t>
                      </a:r>
                      <a:endParaRPr lang="en-US" sz="10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05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КАРБОПЛАТИН</a:t>
                      </a:r>
                      <a:r>
                        <a:rPr lang="ru-RU" sz="105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AUC 5-7 В 1-Й ДЕНЬ; ЦИКЛ 21 ДЕНЬ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1 030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719448"/>
                  </a:ext>
                </a:extLst>
              </a:tr>
              <a:tr h="63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sh0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019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БУСЕРЕЛИН</a:t>
                      </a:r>
                      <a:r>
                        <a:rPr lang="ru-RU" sz="105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3,75 МГ 1 РАЗ В 28 ДНЕЙ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07405"/>
                  </a:ext>
                </a:extLst>
              </a:tr>
            </a:tbl>
          </a:graphicData>
        </a:graphic>
      </p:graphicFrame>
      <p:pic>
        <p:nvPicPr>
          <p:cNvPr id="8" name="Рисунок 7" descr="tfoms_logo.png">
            <a:extLst>
              <a:ext uri="{FF2B5EF4-FFF2-40B4-BE49-F238E27FC236}">
                <a16:creationId xmlns:a16="http://schemas.microsoft.com/office/drawing/2014/main" id="{7DBFF203-F98C-4DC7-9EB0-06F1E78F53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AC9093E-026A-41E6-A3E6-A5F47614FB7B}"/>
              </a:ext>
            </a:extLst>
          </p:cNvPr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557691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</p:spPr>
        <p:txBody>
          <a:bodyPr/>
          <a:lstStyle/>
          <a:p>
            <a:r>
              <a:rPr lang="en-US" dirty="0"/>
              <a:t>13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F8E24F6-69AC-4EC6-A21B-AE55532BC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3173505"/>
              </p:ext>
            </p:extLst>
          </p:nvPr>
        </p:nvGraphicFramePr>
        <p:xfrm>
          <a:off x="231043" y="1249529"/>
          <a:ext cx="4282336" cy="512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88F9FC0-AF23-4030-8A5C-DFAC0C74A704}"/>
              </a:ext>
            </a:extLst>
          </p:cNvPr>
          <p:cNvSpPr/>
          <p:nvPr/>
        </p:nvSpPr>
        <p:spPr>
          <a:xfrm>
            <a:off x="1115228" y="141877"/>
            <a:ext cx="794566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7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выявленных дефектов по результатам проведения ЭКМП принятых на оплату случаев оказания медицинской помощи пациентам с новообразованиями, в том числе с применением ПХТ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9FB0D8F-C341-4C16-8842-AA7A5A4FF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26301"/>
              </p:ext>
            </p:extLst>
          </p:nvPr>
        </p:nvGraphicFramePr>
        <p:xfrm>
          <a:off x="4630621" y="1249533"/>
          <a:ext cx="4282336" cy="512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7" name="Рисунок 26" descr="tfoms_logo.png">
            <a:extLst>
              <a:ext uri="{FF2B5EF4-FFF2-40B4-BE49-F238E27FC236}">
                <a16:creationId xmlns:a16="http://schemas.microsoft.com/office/drawing/2014/main" id="{29B2C509-93B8-4E69-B673-15E2D110F95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BDA33144-BE37-4AA5-BD90-7B5D078693B8}"/>
              </a:ext>
            </a:extLst>
          </p:cNvPr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Овал 28">
            <a:extLst>
              <a:ext uri="{FF2B5EF4-FFF2-40B4-BE49-F238E27FC236}">
                <a16:creationId xmlns:a16="http://schemas.microsoft.com/office/drawing/2014/main" id="{52E56812-0573-4182-AC7B-E478D596F1FD}"/>
              </a:ext>
            </a:extLst>
          </p:cNvPr>
          <p:cNvSpPr/>
          <p:nvPr/>
        </p:nvSpPr>
        <p:spPr>
          <a:xfrm>
            <a:off x="2915816" y="1798489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38A4257D-28C7-42F8-8451-9CA6FF3E6421}"/>
              </a:ext>
            </a:extLst>
          </p:cNvPr>
          <p:cNvSpPr/>
          <p:nvPr/>
        </p:nvSpPr>
        <p:spPr>
          <a:xfrm>
            <a:off x="2228603" y="4018408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8DB178-6C85-4377-82E1-9A89423A85CC}"/>
              </a:ext>
            </a:extLst>
          </p:cNvPr>
          <p:cNvSpPr txBox="1"/>
          <p:nvPr/>
        </p:nvSpPr>
        <p:spPr>
          <a:xfrm>
            <a:off x="2235529" y="4016311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15,6%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CEE8A0-B0F5-4904-A538-5ACC8634C85E}"/>
              </a:ext>
            </a:extLst>
          </p:cNvPr>
          <p:cNvSpPr txBox="1"/>
          <p:nvPr/>
        </p:nvSpPr>
        <p:spPr>
          <a:xfrm>
            <a:off x="2915816" y="1806183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38,3%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4DABBAD8-BC2F-4C41-BBC9-3EF154983A69}"/>
              </a:ext>
            </a:extLst>
          </p:cNvPr>
          <p:cNvSpPr/>
          <p:nvPr/>
        </p:nvSpPr>
        <p:spPr>
          <a:xfrm>
            <a:off x="3598016" y="4365104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F472D93D-0800-4F04-8CCE-FEE22A2D13E8}"/>
              </a:ext>
            </a:extLst>
          </p:cNvPr>
          <p:cNvSpPr/>
          <p:nvPr/>
        </p:nvSpPr>
        <p:spPr>
          <a:xfrm>
            <a:off x="1592679" y="4266032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9DF29BEB-8140-4A92-83F4-CE208A0B5F15}"/>
              </a:ext>
            </a:extLst>
          </p:cNvPr>
          <p:cNvSpPr/>
          <p:nvPr/>
        </p:nvSpPr>
        <p:spPr>
          <a:xfrm>
            <a:off x="898712" y="2276872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84450B-B98C-404C-A580-64CFF4389101}"/>
              </a:ext>
            </a:extLst>
          </p:cNvPr>
          <p:cNvSpPr txBox="1"/>
          <p:nvPr/>
        </p:nvSpPr>
        <p:spPr>
          <a:xfrm>
            <a:off x="898712" y="2267480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8940B0-DA44-4ED9-A831-C8542F0687FE}"/>
              </a:ext>
            </a:extLst>
          </p:cNvPr>
          <p:cNvSpPr txBox="1"/>
          <p:nvPr/>
        </p:nvSpPr>
        <p:spPr>
          <a:xfrm>
            <a:off x="1619794" y="4277921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13,2%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E74EE1-A882-42DD-B973-7E70CA6CEE75}"/>
              </a:ext>
            </a:extLst>
          </p:cNvPr>
          <p:cNvSpPr txBox="1"/>
          <p:nvPr/>
        </p:nvSpPr>
        <p:spPr>
          <a:xfrm>
            <a:off x="3610959" y="4365104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38,4%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E5783234-E2DF-4798-9F5D-9E4100082215}"/>
              </a:ext>
            </a:extLst>
          </p:cNvPr>
          <p:cNvSpPr/>
          <p:nvPr/>
        </p:nvSpPr>
        <p:spPr>
          <a:xfrm>
            <a:off x="6040181" y="5056146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00C1FA8-E087-4E79-A51A-DB62144841DB}"/>
              </a:ext>
            </a:extLst>
          </p:cNvPr>
          <p:cNvSpPr/>
          <p:nvPr/>
        </p:nvSpPr>
        <p:spPr>
          <a:xfrm>
            <a:off x="5391942" y="3290500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5C8F5C-A7F8-493E-869B-3F0E6AD9D272}"/>
              </a:ext>
            </a:extLst>
          </p:cNvPr>
          <p:cNvSpPr txBox="1"/>
          <p:nvPr/>
        </p:nvSpPr>
        <p:spPr>
          <a:xfrm>
            <a:off x="5406712" y="3290500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930AE2-D3AD-4697-B5AE-6B36FEC97DDF}"/>
              </a:ext>
            </a:extLst>
          </p:cNvPr>
          <p:cNvSpPr txBox="1"/>
          <p:nvPr/>
        </p:nvSpPr>
        <p:spPr>
          <a:xfrm>
            <a:off x="6040181" y="5056146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29,8%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67F0D83-216B-4165-95E2-C88614C2A12B}"/>
              </a:ext>
            </a:extLst>
          </p:cNvPr>
          <p:cNvSpPr/>
          <p:nvPr/>
        </p:nvSpPr>
        <p:spPr>
          <a:xfrm>
            <a:off x="8030825" y="4598726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D480D95-DA90-47AD-8B44-20C90B65C26B}"/>
              </a:ext>
            </a:extLst>
          </p:cNvPr>
          <p:cNvSpPr/>
          <p:nvPr/>
        </p:nvSpPr>
        <p:spPr>
          <a:xfrm>
            <a:off x="7333627" y="2636912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15A1612-05B8-447D-843D-8758549FA45D}"/>
              </a:ext>
            </a:extLst>
          </p:cNvPr>
          <p:cNvSpPr/>
          <p:nvPr/>
        </p:nvSpPr>
        <p:spPr>
          <a:xfrm>
            <a:off x="6656450" y="4574014"/>
            <a:ext cx="599256" cy="27699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8A7D06-DADF-4A00-BB64-DE2E3043C68F}"/>
              </a:ext>
            </a:extLst>
          </p:cNvPr>
          <p:cNvSpPr txBox="1"/>
          <p:nvPr/>
        </p:nvSpPr>
        <p:spPr>
          <a:xfrm>
            <a:off x="6685761" y="4571761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37,7%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125CB5-EB2F-4F49-90EA-C58F5177BC47}"/>
              </a:ext>
            </a:extLst>
          </p:cNvPr>
          <p:cNvSpPr txBox="1"/>
          <p:nvPr/>
        </p:nvSpPr>
        <p:spPr>
          <a:xfrm>
            <a:off x="7333627" y="2636912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59,7%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04A1FB-9B12-42B1-9FF7-88309B023CC5}"/>
              </a:ext>
            </a:extLst>
          </p:cNvPr>
          <p:cNvSpPr txBox="1"/>
          <p:nvPr/>
        </p:nvSpPr>
        <p:spPr>
          <a:xfrm>
            <a:off x="8030825" y="4598726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40,7%</a:t>
            </a:r>
          </a:p>
        </p:txBody>
      </p:sp>
    </p:spTree>
    <p:extLst>
      <p:ext uri="{BB962C8B-B14F-4D97-AF65-F5344CB8AC3E}">
        <p14:creationId xmlns:p14="http://schemas.microsoft.com/office/powerpoint/2010/main" val="1144062770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28384" y="6492875"/>
            <a:ext cx="1115616" cy="365125"/>
          </a:xfrm>
        </p:spPr>
        <p:txBody>
          <a:bodyPr/>
          <a:lstStyle/>
          <a:p>
            <a:r>
              <a:rPr lang="en-US" dirty="0"/>
              <a:t>14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88F9FC0-AF23-4030-8A5C-DFAC0C74A704}"/>
              </a:ext>
            </a:extLst>
          </p:cNvPr>
          <p:cNvSpPr/>
          <p:nvPr/>
        </p:nvSpPr>
        <p:spPr>
          <a:xfrm>
            <a:off x="1416171" y="172451"/>
            <a:ext cx="7343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Доля выявленных дефектов по результатам проведения ЭКМП случаев оказания медицинской помощи пациентам с новообразованиями с применением ПХТ за 6 месяцев 2023 года</a:t>
            </a:r>
          </a:p>
        </p:txBody>
      </p:sp>
      <p:pic>
        <p:nvPicPr>
          <p:cNvPr id="8" name="Рисунок 7" descr="tfoms_logo.png">
            <a:extLst>
              <a:ext uri="{FF2B5EF4-FFF2-40B4-BE49-F238E27FC236}">
                <a16:creationId xmlns:a16="http://schemas.microsoft.com/office/drawing/2014/main" id="{7DBFF203-F98C-4DC7-9EB0-06F1E78F53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AC9093E-026A-41E6-A3E6-A5F47614FB7B}"/>
              </a:ext>
            </a:extLst>
          </p:cNvPr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4B8124-2099-4363-8505-A23427C00F78}"/>
              </a:ext>
            </a:extLst>
          </p:cNvPr>
          <p:cNvSpPr/>
          <p:nvPr/>
        </p:nvSpPr>
        <p:spPr>
          <a:xfrm>
            <a:off x="319514" y="1391367"/>
            <a:ext cx="8417270" cy="1169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0655F-5BD0-4AAE-B62E-0CB0765D668A}"/>
              </a:ext>
            </a:extLst>
          </p:cNvPr>
          <p:cNvSpPr txBox="1"/>
          <p:nvPr/>
        </p:nvSpPr>
        <p:spPr>
          <a:xfrm>
            <a:off x="319514" y="1389334"/>
            <a:ext cx="777090" cy="11695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ru-RU" b="1" dirty="0"/>
              <a:t>3.2.1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9B9C38-884C-483E-9DA2-02023AC8F3CF}"/>
              </a:ext>
            </a:extLst>
          </p:cNvPr>
          <p:cNvSpPr txBox="1"/>
          <p:nvPr/>
        </p:nvSpPr>
        <p:spPr>
          <a:xfrm>
            <a:off x="7843175" y="177405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83,1%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DA211F-E36F-40FC-8E88-574F83B13736}"/>
              </a:ext>
            </a:extLst>
          </p:cNvPr>
          <p:cNvSpPr txBox="1"/>
          <p:nvPr/>
        </p:nvSpPr>
        <p:spPr>
          <a:xfrm>
            <a:off x="1177639" y="1394120"/>
            <a:ext cx="663045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Невыполнение, несвоевременное или ненадлежащее выполнение необходимых пациенту диагностических и (или) лечебных мероприятий, оперативных вмешательств в соответствии с порядками оказания медицинской помощи, на основе клинических рекомендаций и с учетом стандартов медицинской помощи, в том числе по результатам проведенного диспансерного наблюдения, рекомендаций по применению методов профилактики, диагностики, лечения и реабилитации, данных медицинскими работниками национальных медицинских исследовательских центров в ходе консультаций/консилиумов с применением телемедицинских технологий: не повлиявшее на состояние здоровья застрахованного лица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146426-21B5-489C-B3E0-D3B4FC390C7E}"/>
              </a:ext>
            </a:extLst>
          </p:cNvPr>
          <p:cNvSpPr/>
          <p:nvPr/>
        </p:nvSpPr>
        <p:spPr>
          <a:xfrm>
            <a:off x="321484" y="2845479"/>
            <a:ext cx="8025059" cy="11670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30E21-9FB8-4925-A31C-4C92459BBEEB}"/>
              </a:ext>
            </a:extLst>
          </p:cNvPr>
          <p:cNvSpPr txBox="1"/>
          <p:nvPr/>
        </p:nvSpPr>
        <p:spPr>
          <a:xfrm>
            <a:off x="321484" y="2851187"/>
            <a:ext cx="775120" cy="1167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ru-RU" b="1" dirty="0"/>
              <a:t>3.11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83ECBD-1DB2-48E0-AF12-33452FDCD494}"/>
              </a:ext>
            </a:extLst>
          </p:cNvPr>
          <p:cNvSpPr txBox="1"/>
          <p:nvPr/>
        </p:nvSpPr>
        <p:spPr>
          <a:xfrm>
            <a:off x="1172193" y="3085512"/>
            <a:ext cx="629579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медицинской документации результатов обследований, осмотров, консультаций специалистов, дневниковых записей, позволяющих оценить динамику состояния здоровья застрахованного лица, объем, характер, условия предоставления медицинской помощи и провести оценку качества оказанной медицинской помощи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A789B6-1D1E-4471-A88A-089254291B84}"/>
              </a:ext>
            </a:extLst>
          </p:cNvPr>
          <p:cNvSpPr txBox="1"/>
          <p:nvPr/>
        </p:nvSpPr>
        <p:spPr>
          <a:xfrm>
            <a:off x="7475217" y="323790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12,4%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F33493A-C527-46A1-8CD7-828828B3FCEF}"/>
              </a:ext>
            </a:extLst>
          </p:cNvPr>
          <p:cNvSpPr/>
          <p:nvPr/>
        </p:nvSpPr>
        <p:spPr>
          <a:xfrm>
            <a:off x="319514" y="4296345"/>
            <a:ext cx="7689858" cy="1167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205BFE-B9D0-48A7-870E-709F24F3309F}"/>
              </a:ext>
            </a:extLst>
          </p:cNvPr>
          <p:cNvSpPr txBox="1"/>
          <p:nvPr/>
        </p:nvSpPr>
        <p:spPr>
          <a:xfrm>
            <a:off x="321484" y="4298378"/>
            <a:ext cx="770068" cy="11629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r>
              <a:rPr lang="ru-RU" b="1" dirty="0"/>
              <a:t>2.13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6901AB-C244-47DB-AC08-B6B40529535D}"/>
              </a:ext>
            </a:extLst>
          </p:cNvPr>
          <p:cNvSpPr txBox="1"/>
          <p:nvPr/>
        </p:nvSpPr>
        <p:spPr>
          <a:xfrm>
            <a:off x="7240205" y="4693203"/>
            <a:ext cx="71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1,6%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6FA05FE-E770-4571-B0E4-C1C8307BA374}"/>
              </a:ext>
            </a:extLst>
          </p:cNvPr>
          <p:cNvSpPr/>
          <p:nvPr/>
        </p:nvSpPr>
        <p:spPr>
          <a:xfrm>
            <a:off x="322947" y="5741503"/>
            <a:ext cx="6878183" cy="830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524364-245F-4AA5-BE51-A1FEA8EEF556}"/>
              </a:ext>
            </a:extLst>
          </p:cNvPr>
          <p:cNvSpPr txBox="1"/>
          <p:nvPr/>
        </p:nvSpPr>
        <p:spPr>
          <a:xfrm>
            <a:off x="314462" y="5739470"/>
            <a:ext cx="777090" cy="8309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 anchor="ctr">
            <a:noAutofit/>
          </a:bodyPr>
          <a:lstStyle/>
          <a:p>
            <a:endParaRPr lang="ru-RU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2B30ED-14D9-4B2A-8CDE-1EDF7D80B195}"/>
              </a:ext>
            </a:extLst>
          </p:cNvPr>
          <p:cNvSpPr txBox="1"/>
          <p:nvPr/>
        </p:nvSpPr>
        <p:spPr>
          <a:xfrm>
            <a:off x="1172193" y="6001072"/>
            <a:ext cx="482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3B2E68-5300-4B95-B03C-49CEF2E8DC45}"/>
              </a:ext>
            </a:extLst>
          </p:cNvPr>
          <p:cNvSpPr txBox="1"/>
          <p:nvPr/>
        </p:nvSpPr>
        <p:spPr>
          <a:xfrm>
            <a:off x="6388351" y="5954905"/>
            <a:ext cx="71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2,9%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D94833-D8EF-48A1-8134-538A5F0E01AD}"/>
              </a:ext>
            </a:extLst>
          </p:cNvPr>
          <p:cNvSpPr txBox="1"/>
          <p:nvPr/>
        </p:nvSpPr>
        <p:spPr>
          <a:xfrm>
            <a:off x="1172193" y="4523926"/>
            <a:ext cx="59166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 документации (несоблюдение требований к оформлению) информированного добровольного согласия застрахованного лица на медицинское вмешательство или отказа застрахованного лица от медицинского вмешательства в установленных законодательством Российской Федерации случаях</a:t>
            </a:r>
          </a:p>
        </p:txBody>
      </p:sp>
    </p:spTree>
    <p:extLst>
      <p:ext uri="{BB962C8B-B14F-4D97-AF65-F5344CB8AC3E}">
        <p14:creationId xmlns:p14="http://schemas.microsoft.com/office/powerpoint/2010/main" val="752928704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812360" y="6504552"/>
            <a:ext cx="1331640" cy="365125"/>
          </a:xfrm>
        </p:spPr>
        <p:txBody>
          <a:bodyPr/>
          <a:lstStyle/>
          <a:p>
            <a:r>
              <a:rPr lang="en-US" dirty="0"/>
              <a:t>15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88052" y="294668"/>
            <a:ext cx="7800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выявленные при проведении ЭКМП по случаям оказания медицинской помощи пациентам с новообразованиями за 2023 год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BE97733-17C0-48E8-BBFC-7609DA05FDF2}"/>
              </a:ext>
            </a:extLst>
          </p:cNvPr>
          <p:cNvSpPr/>
          <p:nvPr/>
        </p:nvSpPr>
        <p:spPr>
          <a:xfrm>
            <a:off x="266814" y="1351284"/>
            <a:ext cx="4089163" cy="5194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  <a:effectLst>
            <a:outerShdw dist="50800" sx="1000" sy="1000" algn="l" rotWithShape="0">
              <a:schemeClr val="tx2">
                <a:alpha val="40000"/>
              </a:schemeClr>
            </a:outerShdw>
          </a:effectLst>
        </p:spPr>
        <p:txBody>
          <a:bodyPr wrap="square">
            <a:noAutofit/>
          </a:bodyPr>
          <a:lstStyle/>
          <a:p>
            <a:pPr algn="ctr"/>
            <a:endParaRPr lang="ru-RU" sz="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применением кода дефекта 3.2.1:</a:t>
            </a:r>
          </a:p>
          <a:p>
            <a:pPr algn="just"/>
            <a:endParaRPr lang="ru-RU" sz="1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</a:rPr>
              <a:t>несоблюдение схем лечения в условиях дневного и круглосуточного стационара, в том числе несоблюдение сроков лечения пациентов (преждевременное прекращение оказания лечебных мероприятий с выдачей препарата на руки для дальнейшего самостоятельного приема пациентом);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</a:rPr>
              <a:t>отсутствие рекомендаций о проведении контрольных лабораторных и инструментальных исследований и сроках их проведения;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</a:rPr>
              <a:t>не проведена оценка риска венозных тромбоэмболических осложнений;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</a:rPr>
              <a:t>анализы выполнены более чем за 5 дней до начала курса химиотерапии и/или </a:t>
            </a:r>
            <a:r>
              <a:rPr lang="ru-RU" sz="1300" dirty="0" err="1">
                <a:latin typeface="Times New Roman" panose="02020603050405020304" pitchFamily="18" charset="0"/>
              </a:rPr>
              <a:t>таргетной</a:t>
            </a:r>
            <a:r>
              <a:rPr lang="ru-RU" sz="1300" dirty="0">
                <a:latin typeface="Times New Roman" panose="02020603050405020304" pitchFamily="18" charset="0"/>
              </a:rPr>
              <a:t> и/или иммунотерапии.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FEB2466-4DD8-4BB9-86A5-B97124A6E067}"/>
              </a:ext>
            </a:extLst>
          </p:cNvPr>
          <p:cNvSpPr/>
          <p:nvPr/>
        </p:nvSpPr>
        <p:spPr>
          <a:xfrm>
            <a:off x="4788023" y="1351284"/>
            <a:ext cx="4089163" cy="519404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2">
                <a:lumMod val="75000"/>
              </a:schemeClr>
            </a:solidFill>
          </a:ln>
          <a:effectLst>
            <a:outerShdw dist="50800" sx="1000" sy="1000" algn="l" rotWithShape="0">
              <a:schemeClr val="tx2">
                <a:alpha val="40000"/>
              </a:schemeClr>
            </a:outerShdw>
          </a:effectLst>
        </p:spPr>
        <p:txBody>
          <a:bodyPr wrap="square">
            <a:noAutofit/>
          </a:bodyPr>
          <a:lstStyle/>
          <a:p>
            <a:pPr algn="ctr"/>
            <a:endParaRPr lang="ru-RU" sz="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применением кода дефекта 3.11 </a:t>
            </a:r>
          </a:p>
          <a:p>
            <a:pPr algn="just"/>
            <a:endParaRPr lang="ru-RU" sz="11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</a:rPr>
              <a:t>отсутствие в медицинской документации данных о своевременности начала, окончания и возобновления очередного цикла введения химиопрепаратов, позволяющих провести оценку качества оказываемой медицинской помощи;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</a:rPr>
              <a:t>отсутствует протокол консилиума, протокол консилиума не подписан всеми участниками;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</a:rPr>
              <a:t>отсутствие полных протоколов гистологического и </a:t>
            </a:r>
            <a:r>
              <a:rPr lang="ru-RU" sz="1300" dirty="0" err="1">
                <a:latin typeface="Times New Roman" panose="02020603050405020304" pitchFamily="18" charset="0"/>
              </a:rPr>
              <a:t>иммуногистохимического</a:t>
            </a:r>
            <a:r>
              <a:rPr lang="ru-RU" sz="1300" dirty="0">
                <a:latin typeface="Times New Roman" panose="02020603050405020304" pitchFamily="18" charset="0"/>
              </a:rPr>
              <a:t> исследований;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</a:rPr>
              <a:t>отсутствие в медицинской документации результатов обследований, осмотров, консультаций специалистов;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</a:rPr>
              <a:t>в листе назначения больного круглосуточного и дневного стационара, отсутствует запись о способе введения и применения, специальном режиме введения химиопрепарата;</a:t>
            </a:r>
          </a:p>
          <a:p>
            <a:pPr algn="just">
              <a:spcBef>
                <a:spcPts val="600"/>
              </a:spcBef>
            </a:pPr>
            <a:endParaRPr lang="ru-RU" sz="1300" dirty="0">
              <a:latin typeface="Times New Roman" panose="02020603050405020304" pitchFamily="18" charset="0"/>
            </a:endParaRPr>
          </a:p>
        </p:txBody>
      </p:sp>
      <p:pic>
        <p:nvPicPr>
          <p:cNvPr id="9" name="Рисунок 8" descr="tfoms_logo.png">
            <a:extLst>
              <a:ext uri="{FF2B5EF4-FFF2-40B4-BE49-F238E27FC236}">
                <a16:creationId xmlns:a16="http://schemas.microsoft.com/office/drawing/2014/main" id="{4727D6D4-C7CE-4477-883E-D144286635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A7FEE6C-C0FE-4E48-AB3A-E26575329891}"/>
              </a:ext>
            </a:extLst>
          </p:cNvPr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468327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</p:spPr>
        <p:txBody>
          <a:bodyPr/>
          <a:lstStyle/>
          <a:p>
            <a:r>
              <a:rPr lang="en-US" dirty="0"/>
              <a:t>16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88F9FC0-AF23-4030-8A5C-DFAC0C74A704}"/>
              </a:ext>
            </a:extLst>
          </p:cNvPr>
          <p:cNvSpPr/>
          <p:nvPr/>
        </p:nvSpPr>
        <p:spPr>
          <a:xfrm>
            <a:off x="1416170" y="263841"/>
            <a:ext cx="7343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 схем ПХТ с выявленными дефектами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экспертизы качества медицинской помощи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7DD1797-EA69-4F1C-A3A8-C3734462D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80203"/>
              </p:ext>
            </p:extLst>
          </p:nvPr>
        </p:nvGraphicFramePr>
        <p:xfrm>
          <a:off x="325433" y="1484783"/>
          <a:ext cx="8434513" cy="4573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4856">
                  <a:extLst>
                    <a:ext uri="{9D8B030D-6E8A-4147-A177-3AD203B41FA5}">
                      <a16:colId xmlns:a16="http://schemas.microsoft.com/office/drawing/2014/main" val="4049002188"/>
                    </a:ext>
                  </a:extLst>
                </a:gridCol>
                <a:gridCol w="3655325">
                  <a:extLst>
                    <a:ext uri="{9D8B030D-6E8A-4147-A177-3AD203B41FA5}">
                      <a16:colId xmlns:a16="http://schemas.microsoft.com/office/drawing/2014/main" val="873310170"/>
                    </a:ext>
                  </a:extLst>
                </a:gridCol>
                <a:gridCol w="863583">
                  <a:extLst>
                    <a:ext uri="{9D8B030D-6E8A-4147-A177-3AD203B41FA5}">
                      <a16:colId xmlns:a16="http://schemas.microsoft.com/office/drawing/2014/main" val="2105109096"/>
                    </a:ext>
                  </a:extLst>
                </a:gridCol>
                <a:gridCol w="863583">
                  <a:extLst>
                    <a:ext uri="{9D8B030D-6E8A-4147-A177-3AD203B41FA5}">
                      <a16:colId xmlns:a16="http://schemas.microsoft.com/office/drawing/2014/main" val="1853243122"/>
                    </a:ext>
                  </a:extLst>
                </a:gridCol>
                <a:gridCol w="863583">
                  <a:extLst>
                    <a:ext uri="{9D8B030D-6E8A-4147-A177-3AD203B41FA5}">
                      <a16:colId xmlns:a16="http://schemas.microsoft.com/office/drawing/2014/main" val="3253896247"/>
                    </a:ext>
                  </a:extLst>
                </a:gridCol>
                <a:gridCol w="863583">
                  <a:extLst>
                    <a:ext uri="{9D8B030D-6E8A-4147-A177-3AD203B41FA5}">
                      <a16:colId xmlns:a16="http://schemas.microsoft.com/office/drawing/2014/main" val="3832216827"/>
                    </a:ext>
                  </a:extLst>
                </a:gridCol>
              </a:tblGrid>
              <a:tr h="7886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схемы</a:t>
                      </a:r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схемы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</a:p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90567"/>
                  </a:ext>
                </a:extLst>
              </a:tr>
              <a:tr h="63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sh0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ПАКЛИТАКСЕЛ</a:t>
                      </a:r>
                      <a:r>
                        <a:rPr lang="ru-RU" sz="105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175-225 МГ/М В 1-Й ДЕНЬ </a:t>
                      </a:r>
                    </a:p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05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КАРБОПЛАТИН</a:t>
                      </a:r>
                      <a:r>
                        <a:rPr lang="ru-RU" sz="105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AUC 5-7 В 1-Й ДЕНЬ; ЦИКЛ 21 ДЕНЬ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716750"/>
                  </a:ext>
                </a:extLst>
              </a:tr>
              <a:tr h="63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</a:t>
                      </a:r>
                      <a:r>
                        <a:rPr lang="ru-RU" sz="14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0179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ТРАСТУЗУМАБ</a:t>
                      </a:r>
                      <a:r>
                        <a:rPr lang="ru-RU" sz="105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 МГ/КГ (НАГРУЗОЧНАЯ ДОЗА 8 МГ/КГ) </a:t>
                      </a:r>
                    </a:p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В 1-Й ДЕНЬ; ЦИКЛ 21 ДЕНЬ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725812"/>
                  </a:ext>
                </a:extLst>
              </a:tr>
              <a:tr h="63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sh0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КАПЕЦИТАБИН</a:t>
                      </a:r>
                      <a:r>
                        <a:rPr lang="ru-RU" sz="105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2000 МГ/М В 1-14-Й ДНИ </a:t>
                      </a:r>
                    </a:p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05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ОКСАЛИПЛАТИН</a:t>
                      </a:r>
                      <a:r>
                        <a:rPr lang="ru-RU" sz="105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100-130 МГ/М В 1-Й ДЕНЬ; </a:t>
                      </a:r>
                    </a:p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ЦИКЛ 21 ДЕНЬ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991511"/>
                  </a:ext>
                </a:extLst>
              </a:tr>
              <a:tr h="63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sh0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ФУЛВЕСТРАНТ</a:t>
                      </a:r>
                      <a:r>
                        <a:rPr lang="ru-RU" sz="105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500 МГ 1 РАЗ В 28 ДНЕЙ </a:t>
                      </a:r>
                    </a:p>
                    <a:p>
                      <a:pPr algn="ctr" fontAlgn="b"/>
                      <a:r>
                        <a:rPr lang="ru-RU" sz="100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(500 МГ 2 РАЗА В ПЕРВЫЙ МЕСЯЦ ТЕРАПИИ)</a:t>
                      </a:r>
                      <a:endParaRPr lang="ru-RU" sz="1000" b="0" i="0" u="none" strike="noStrike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334277"/>
                  </a:ext>
                </a:extLst>
              </a:tr>
              <a:tr h="63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sh0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058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ДОКСОРУБИЦИН</a:t>
                      </a:r>
                      <a:r>
                        <a:rPr lang="ru-RU" sz="105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60 МГ/М В 1-Й ДЕНЬ </a:t>
                      </a:r>
                    </a:p>
                    <a:p>
                      <a:pPr algn="ctr" fontAlgn="b"/>
                      <a:r>
                        <a:rPr lang="ru-RU" sz="105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05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ЦИКЛОФОСФАМИД</a:t>
                      </a:r>
                      <a:r>
                        <a:rPr lang="ru-RU" sz="105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600 МГ/М В 1-Й ДЕНЬ; </a:t>
                      </a:r>
                    </a:p>
                    <a:p>
                      <a:pPr algn="ctr" fontAlgn="b"/>
                      <a:r>
                        <a:rPr lang="ru-RU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ЦИКЛ: 14 ДНЕЙ ИЛИ 21 ДЕНЬ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719448"/>
                  </a:ext>
                </a:extLst>
              </a:tr>
              <a:tr h="6308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sh0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ГОЗЕРЕЛИН</a:t>
                      </a:r>
                      <a:r>
                        <a:rPr lang="ru-RU" sz="105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3,6 МГ 1 РАЗ В 28 ДНЕЙ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107405"/>
                  </a:ext>
                </a:extLst>
              </a:tr>
            </a:tbl>
          </a:graphicData>
        </a:graphic>
      </p:graphicFrame>
      <p:pic>
        <p:nvPicPr>
          <p:cNvPr id="8" name="Рисунок 7" descr="tfoms_logo.png">
            <a:extLst>
              <a:ext uri="{FF2B5EF4-FFF2-40B4-BE49-F238E27FC236}">
                <a16:creationId xmlns:a16="http://schemas.microsoft.com/office/drawing/2014/main" id="{3BE9B1F3-DE11-4901-911A-B3592AAC8E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FC30366-B02C-4667-BFF0-0004450EEF65}"/>
              </a:ext>
            </a:extLst>
          </p:cNvPr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934583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6183A12B-E5B3-4595-ADFE-709B2BBB429F}"/>
              </a:ext>
            </a:extLst>
          </p:cNvPr>
          <p:cNvSpPr/>
          <p:nvPr/>
        </p:nvSpPr>
        <p:spPr>
          <a:xfrm>
            <a:off x="539552" y="1499455"/>
            <a:ext cx="8144328" cy="1317711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28384" y="6504552"/>
            <a:ext cx="1115616" cy="365125"/>
          </a:xfrm>
        </p:spPr>
        <p:txBody>
          <a:bodyPr/>
          <a:lstStyle/>
          <a:p>
            <a:r>
              <a:rPr lang="en-US" dirty="0"/>
              <a:t>17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EE5965B-C40B-4B25-927C-7D75A2FA1487}"/>
              </a:ext>
            </a:extLst>
          </p:cNvPr>
          <p:cNvSpPr txBox="1"/>
          <p:nvPr/>
        </p:nvSpPr>
        <p:spPr>
          <a:xfrm>
            <a:off x="623996" y="1616414"/>
            <a:ext cx="7975439" cy="1053249"/>
          </a:xfrm>
          <a:prstGeom prst="rect">
            <a:avLst/>
          </a:prstGeom>
          <a:noFill/>
          <a:ln w="22225">
            <a:noFill/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соблюдения медицинскими организациями требований распоряжения Минздрава Московской области от 28.12.2020 № 186-Р «Об оказании специализированной медицинской помощи по профилю  «онкология» в медицинских организациях,  реализующих Московскую областную программу государственных гарантий бесплатного оказания гражданам медицинской помощи»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6F6DCE-F3DD-4352-966C-ADD6CFE8426D}"/>
              </a:ext>
            </a:extLst>
          </p:cNvPr>
          <p:cNvSpPr txBox="1"/>
          <p:nvPr/>
        </p:nvSpPr>
        <p:spPr>
          <a:xfrm>
            <a:off x="539552" y="3263884"/>
            <a:ext cx="8144328" cy="120172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нарушения в части проведения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онкоконсилиума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самой медицинской организацией и выдачи направления на химиотерапевтическое лечение в собственную медицинскую организацию при отсутствии её в Распоряжении МЗМО, определяющем перечень медицинских организаций, уполномоченных проводить онкологические консилиумы.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953890A-F1CC-4D3F-A748-315A7A65B533}"/>
              </a:ext>
            </a:extLst>
          </p:cNvPr>
          <p:cNvSpPr/>
          <p:nvPr/>
        </p:nvSpPr>
        <p:spPr>
          <a:xfrm>
            <a:off x="3625533" y="4683585"/>
            <a:ext cx="2081211" cy="1121679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выявлено дефектов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482</a:t>
            </a:r>
          </a:p>
          <a:p>
            <a:pPr algn="ctr">
              <a:spcBef>
                <a:spcPts val="600"/>
              </a:spcBef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17,1%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7C24F1E-DF06-48EA-A782-2275CB0AFBE6}"/>
              </a:ext>
            </a:extLst>
          </p:cNvPr>
          <p:cNvSpPr/>
          <p:nvPr/>
        </p:nvSpPr>
        <p:spPr>
          <a:xfrm>
            <a:off x="539552" y="4683248"/>
            <a:ext cx="2242446" cy="1122016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проверено случаев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2 820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FE39BE5-CADB-48CF-AB74-BF1E32A4B248}"/>
              </a:ext>
            </a:extLst>
          </p:cNvPr>
          <p:cNvSpPr/>
          <p:nvPr/>
        </p:nvSpPr>
        <p:spPr>
          <a:xfrm>
            <a:off x="6550280" y="4674267"/>
            <a:ext cx="2133600" cy="1130997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финансовые санкции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5,31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F72A7EB1-FE8F-4821-954B-F8858BF018F2}"/>
              </a:ext>
            </a:extLst>
          </p:cNvPr>
          <p:cNvSpPr/>
          <p:nvPr/>
        </p:nvSpPr>
        <p:spPr>
          <a:xfrm rot="16200000">
            <a:off x="2926248" y="5098075"/>
            <a:ext cx="551818" cy="288093"/>
          </a:xfrm>
          <a:prstGeom prst="downArrow">
            <a:avLst>
              <a:gd name="adj1" fmla="val 59121"/>
              <a:gd name="adj2" fmla="val 475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87B4327C-E47F-494A-89F6-5B62F9D86EEC}"/>
              </a:ext>
            </a:extLst>
          </p:cNvPr>
          <p:cNvSpPr/>
          <p:nvPr/>
        </p:nvSpPr>
        <p:spPr>
          <a:xfrm rot="16200000">
            <a:off x="5845525" y="5095718"/>
            <a:ext cx="551818" cy="288093"/>
          </a:xfrm>
          <a:prstGeom prst="downArrow">
            <a:avLst>
              <a:gd name="adj1" fmla="val 59121"/>
              <a:gd name="adj2" fmla="val 475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 descr="tfoms_logo.png">
            <a:extLst>
              <a:ext uri="{FF2B5EF4-FFF2-40B4-BE49-F238E27FC236}">
                <a16:creationId xmlns:a16="http://schemas.microsoft.com/office/drawing/2014/main" id="{73D2A216-6E44-4EF9-8636-9EF1FAC354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2923E43-C662-4EC9-AA3A-654EBB5B5438}"/>
              </a:ext>
            </a:extLst>
          </p:cNvPr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42BF7A-CFC6-4FE7-AE29-B55C67542208}"/>
              </a:ext>
            </a:extLst>
          </p:cNvPr>
          <p:cNvSpPr/>
          <p:nvPr/>
        </p:nvSpPr>
        <p:spPr>
          <a:xfrm>
            <a:off x="1181971" y="205721"/>
            <a:ext cx="78121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контрольно-экспертные мероприятия по профилю «онкология» в 2021 году</a:t>
            </a:r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0EBD3CE3-B361-4C6E-A846-9E45D1A35EB4}"/>
              </a:ext>
            </a:extLst>
          </p:cNvPr>
          <p:cNvSpPr/>
          <p:nvPr/>
        </p:nvSpPr>
        <p:spPr>
          <a:xfrm>
            <a:off x="4269676" y="2897132"/>
            <a:ext cx="684078" cy="33831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759884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4B48C8AE-2F5B-4C4F-A9FE-E7B273ECADC1}"/>
              </a:ext>
            </a:extLst>
          </p:cNvPr>
          <p:cNvSpPr/>
          <p:nvPr/>
        </p:nvSpPr>
        <p:spPr>
          <a:xfrm>
            <a:off x="539552" y="1499456"/>
            <a:ext cx="8144328" cy="121398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956376" y="6504552"/>
            <a:ext cx="1187624" cy="365125"/>
          </a:xfrm>
        </p:spPr>
        <p:txBody>
          <a:bodyPr/>
          <a:lstStyle/>
          <a:p>
            <a:r>
              <a:rPr lang="en-US" dirty="0"/>
              <a:t>18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5965B-C40B-4B25-927C-7D75A2FA1487}"/>
              </a:ext>
            </a:extLst>
          </p:cNvPr>
          <p:cNvSpPr txBox="1"/>
          <p:nvPr/>
        </p:nvSpPr>
        <p:spPr>
          <a:xfrm>
            <a:off x="539553" y="1554755"/>
            <a:ext cx="8015884" cy="1115750"/>
          </a:xfrm>
          <a:prstGeom prst="rect">
            <a:avLst/>
          </a:prstGeom>
          <a:noFill/>
          <a:ln w="22225">
            <a:noFill/>
          </a:ln>
        </p:spPr>
        <p:txBody>
          <a:bodyPr wrap="square" rtlCol="0" anchor="ctr"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противоопухолевой химиотерапии в условиях стационара при фактическом отсутствии в медицинской организации ряда лекарственных препаратов, входящих в схему лечения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6F6DCE-F3DD-4352-966C-ADD6CFE8426D}"/>
              </a:ext>
            </a:extLst>
          </p:cNvPr>
          <p:cNvSpPr txBox="1"/>
          <p:nvPr/>
        </p:nvSpPr>
        <p:spPr>
          <a:xfrm>
            <a:off x="539552" y="3534600"/>
            <a:ext cx="8144329" cy="864096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случаи противоопухолевой терапии, оплаченные по КСГ со схемами лечения, содержащими препараты, отсутствующие в медицинских организациях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953890A-F1CC-4D3F-A748-315A7A65B533}"/>
              </a:ext>
            </a:extLst>
          </p:cNvPr>
          <p:cNvSpPr/>
          <p:nvPr/>
        </p:nvSpPr>
        <p:spPr>
          <a:xfrm>
            <a:off x="3480709" y="4902615"/>
            <a:ext cx="2242445" cy="1122016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выявлено дефектов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  <a:p>
            <a:pPr algn="ctr">
              <a:spcBef>
                <a:spcPts val="600"/>
              </a:spcBef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96,6%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7C24F1E-DF06-48EA-A782-2275CB0AFBE6}"/>
              </a:ext>
            </a:extLst>
          </p:cNvPr>
          <p:cNvSpPr/>
          <p:nvPr/>
        </p:nvSpPr>
        <p:spPr>
          <a:xfrm>
            <a:off x="539552" y="4900713"/>
            <a:ext cx="2242445" cy="1122016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проверено случаев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FE39BE5-CADB-48CF-AB74-BF1E32A4B248}"/>
              </a:ext>
            </a:extLst>
          </p:cNvPr>
          <p:cNvSpPr/>
          <p:nvPr/>
        </p:nvSpPr>
        <p:spPr>
          <a:xfrm>
            <a:off x="6441435" y="4901118"/>
            <a:ext cx="2242445" cy="1122016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финансовые санкции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1,07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2C83F477-3506-4EF5-A9E7-E38CB0A9124E}"/>
              </a:ext>
            </a:extLst>
          </p:cNvPr>
          <p:cNvSpPr/>
          <p:nvPr/>
        </p:nvSpPr>
        <p:spPr>
          <a:xfrm rot="16200000">
            <a:off x="2865228" y="5317673"/>
            <a:ext cx="551818" cy="288093"/>
          </a:xfrm>
          <a:prstGeom prst="downArrow">
            <a:avLst>
              <a:gd name="adj1" fmla="val 59121"/>
              <a:gd name="adj2" fmla="val 475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EFF910FE-F078-4E83-9729-F0A8BBCE9DDA}"/>
              </a:ext>
            </a:extLst>
          </p:cNvPr>
          <p:cNvSpPr/>
          <p:nvPr/>
        </p:nvSpPr>
        <p:spPr>
          <a:xfrm rot="16200000">
            <a:off x="5806386" y="5317674"/>
            <a:ext cx="551818" cy="288093"/>
          </a:xfrm>
          <a:prstGeom prst="downArrow">
            <a:avLst>
              <a:gd name="adj1" fmla="val 59121"/>
              <a:gd name="adj2" fmla="val 475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1E057197-54CB-4F6F-86C3-E0278D554B0A}"/>
              </a:ext>
            </a:extLst>
          </p:cNvPr>
          <p:cNvSpPr/>
          <p:nvPr/>
        </p:nvSpPr>
        <p:spPr>
          <a:xfrm>
            <a:off x="4229961" y="2956602"/>
            <a:ext cx="684078" cy="33831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91A2719-1AAC-4222-A132-2E559C86C83C}"/>
              </a:ext>
            </a:extLst>
          </p:cNvPr>
          <p:cNvSpPr/>
          <p:nvPr/>
        </p:nvSpPr>
        <p:spPr>
          <a:xfrm>
            <a:off x="1188052" y="214168"/>
            <a:ext cx="780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контрольно-экспертные мероприятия по профилю «онкология» в 2022 году</a:t>
            </a:r>
          </a:p>
        </p:txBody>
      </p:sp>
      <p:pic>
        <p:nvPicPr>
          <p:cNvPr id="34" name="Рисунок 33" descr="tfoms_logo.png">
            <a:extLst>
              <a:ext uri="{FF2B5EF4-FFF2-40B4-BE49-F238E27FC236}">
                <a16:creationId xmlns:a16="http://schemas.microsoft.com/office/drawing/2014/main" id="{09C3F7C1-E293-4352-B93B-365FE21DEF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17F85805-3A33-4EF8-B1A4-BAD50EBDF5A8}"/>
              </a:ext>
            </a:extLst>
          </p:cNvPr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9D267884-5ECF-4211-9D2E-91052C651B0C}"/>
              </a:ext>
            </a:extLst>
          </p:cNvPr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041439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78A749D-5F8E-4E90-9EBA-AC432B07BF49}"/>
              </a:ext>
            </a:extLst>
          </p:cNvPr>
          <p:cNvSpPr/>
          <p:nvPr/>
        </p:nvSpPr>
        <p:spPr>
          <a:xfrm>
            <a:off x="539552" y="1499456"/>
            <a:ext cx="8144328" cy="121398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100392" y="6504552"/>
            <a:ext cx="1043608" cy="365125"/>
          </a:xfrm>
        </p:spPr>
        <p:txBody>
          <a:bodyPr/>
          <a:lstStyle/>
          <a:p>
            <a:r>
              <a:rPr lang="en-US" dirty="0"/>
              <a:t>19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39999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 descr="tfom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5965B-C40B-4B25-927C-7D75A2FA1487}"/>
              </a:ext>
            </a:extLst>
          </p:cNvPr>
          <p:cNvSpPr txBox="1"/>
          <p:nvPr/>
        </p:nvSpPr>
        <p:spPr>
          <a:xfrm>
            <a:off x="683568" y="1707326"/>
            <a:ext cx="7920880" cy="720079"/>
          </a:xfrm>
          <a:prstGeom prst="rect">
            <a:avLst/>
          </a:prstGeom>
          <a:noFill/>
          <a:ln w="22225">
            <a:noFill/>
          </a:ln>
        </p:spPr>
        <p:txBody>
          <a:bodyPr wrap="square" rtlCol="0" anchor="ctr"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ВМП, оказанные по профилю «онкология» с длительностью лечения 1 к/д в медицинских организациях негосударственной формы собственности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6F6DCE-F3DD-4352-966C-ADD6CFE8426D}"/>
              </a:ext>
            </a:extLst>
          </p:cNvPr>
          <p:cNvSpPr txBox="1"/>
          <p:nvPr/>
        </p:nvSpPr>
        <p:spPr>
          <a:xfrm>
            <a:off x="539552" y="3400049"/>
            <a:ext cx="8177597" cy="1008113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Невыполнение, несвоевременное или ненадлежащее выполнение необходимых пациенту диагностических и (или) лечебных мероприятий, оперативных вмешательств в соответствии с порядками оказания медицинской помощи, на основе клинических рекомендаций и с учетом стандартов медицинской помощи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953890A-F1CC-4D3F-A748-315A7A65B533}"/>
              </a:ext>
            </a:extLst>
          </p:cNvPr>
          <p:cNvSpPr/>
          <p:nvPr/>
        </p:nvSpPr>
        <p:spPr>
          <a:xfrm>
            <a:off x="3456191" y="4951427"/>
            <a:ext cx="2236394" cy="1118300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выявлено дефектов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  <a:p>
            <a:pPr algn="ctr">
              <a:spcBef>
                <a:spcPts val="600"/>
              </a:spcBef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41,8%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7C24F1E-DF06-48EA-A782-2275CB0AFBE6}"/>
              </a:ext>
            </a:extLst>
          </p:cNvPr>
          <p:cNvSpPr/>
          <p:nvPr/>
        </p:nvSpPr>
        <p:spPr>
          <a:xfrm>
            <a:off x="539552" y="4951427"/>
            <a:ext cx="2236394" cy="1118301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проверено случаев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FE39BE5-CADB-48CF-AB74-BF1E32A4B248}"/>
              </a:ext>
            </a:extLst>
          </p:cNvPr>
          <p:cNvSpPr/>
          <p:nvPr/>
        </p:nvSpPr>
        <p:spPr>
          <a:xfrm>
            <a:off x="6447486" y="4951427"/>
            <a:ext cx="2236394" cy="1105822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финансовые санкции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0,65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5C22F53D-193E-4BE3-A8F2-089D4BEE30E0}"/>
              </a:ext>
            </a:extLst>
          </p:cNvPr>
          <p:cNvSpPr/>
          <p:nvPr/>
        </p:nvSpPr>
        <p:spPr>
          <a:xfrm>
            <a:off x="4229961" y="2956602"/>
            <a:ext cx="684078" cy="33831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14C67350-063F-484C-AA0A-DD80D7432C9C}"/>
              </a:ext>
            </a:extLst>
          </p:cNvPr>
          <p:cNvSpPr/>
          <p:nvPr/>
        </p:nvSpPr>
        <p:spPr>
          <a:xfrm rot="16200000">
            <a:off x="2847785" y="5350581"/>
            <a:ext cx="551818" cy="288093"/>
          </a:xfrm>
          <a:prstGeom prst="downArrow">
            <a:avLst>
              <a:gd name="adj1" fmla="val 59121"/>
              <a:gd name="adj2" fmla="val 475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656E998C-25A0-4FA3-B398-E7D9FBA070DE}"/>
              </a:ext>
            </a:extLst>
          </p:cNvPr>
          <p:cNvSpPr/>
          <p:nvPr/>
        </p:nvSpPr>
        <p:spPr>
          <a:xfrm rot="16200000">
            <a:off x="5794127" y="5360291"/>
            <a:ext cx="551818" cy="288093"/>
          </a:xfrm>
          <a:prstGeom prst="downArrow">
            <a:avLst>
              <a:gd name="adj1" fmla="val 59121"/>
              <a:gd name="adj2" fmla="val 475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AA0DCA0-EFE1-4D74-9D32-9DA562A85EE5}"/>
              </a:ext>
            </a:extLst>
          </p:cNvPr>
          <p:cNvSpPr/>
          <p:nvPr/>
        </p:nvSpPr>
        <p:spPr>
          <a:xfrm>
            <a:off x="1212908" y="208460"/>
            <a:ext cx="780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Контрольно-экспертные мероприятия по профилю «онкология» в 2022 году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A022980A-42F9-406C-86B8-8865F6421B1E}"/>
              </a:ext>
            </a:extLst>
          </p:cNvPr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533193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1259632" y="116632"/>
            <a:ext cx="7704856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391510" y="188640"/>
            <a:ext cx="7440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Меры для обеспечения доступности медицинской помощи населению Московской области </a:t>
            </a:r>
          </a:p>
        </p:txBody>
      </p:sp>
      <p:pic>
        <p:nvPicPr>
          <p:cNvPr id="13" name="Рисунок 12" descr="tfom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60" y="44625"/>
            <a:ext cx="596536" cy="50816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66813" y="1052736"/>
            <a:ext cx="86976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2369" y="2320740"/>
            <a:ext cx="8639486" cy="461665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80000" algn="l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Рассмотрение обращений и жалоб застрахованных лиц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6083" y="4289223"/>
            <a:ext cx="8628231" cy="461665"/>
          </a:xfrm>
          <a:prstGeom prst="roundRect">
            <a:avLst>
              <a:gd name="adj" fmla="val 0"/>
            </a:avLst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80000" algn="l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Анкетирование застрахованных лиц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369" y="1324537"/>
            <a:ext cx="8639486" cy="800219"/>
          </a:xfrm>
          <a:prstGeom prst="roundRect">
            <a:avLst>
              <a:gd name="adj" fmla="val 91"/>
            </a:avLst>
          </a:prstGeom>
          <a:noFill/>
          <a:ln w="127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 wrap="square" rtlCol="0">
            <a:spAutoFit/>
          </a:bodyPr>
          <a:lstStyle/>
          <a:p>
            <a:pPr marL="180000" algn="just"/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круглосуточного Контакт-центра 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ТФОМС МО (Горячая линия)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СМО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4607" y="2976157"/>
            <a:ext cx="8639634" cy="461665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80000" algn="l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Институт страховых представителей СМО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4754" y="3631574"/>
            <a:ext cx="8639486" cy="466130"/>
          </a:xfrm>
          <a:prstGeom prst="roundRect">
            <a:avLst>
              <a:gd name="adj" fmla="val 1749"/>
            </a:avLst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80000" algn="l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Информационное сопровождение застрахованных лиц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6083" y="4944640"/>
            <a:ext cx="8628231" cy="461665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80000" algn="l"/>
            <a:r>
              <a:rPr lang="ru-RU" dirty="0">
                <a:solidFill>
                  <a:srgbClr val="FF0000"/>
                </a:solidFill>
              </a:rPr>
              <a:t>Проведение контрольно-экспертных мероприятий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E24220-A3DC-4590-87D1-5561DBF9B9E5}"/>
              </a:ext>
            </a:extLst>
          </p:cNvPr>
          <p:cNvSpPr txBox="1"/>
          <p:nvPr/>
        </p:nvSpPr>
        <p:spPr>
          <a:xfrm>
            <a:off x="274680" y="5600057"/>
            <a:ext cx="8639634" cy="830997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80000" algn="l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Обсуждение актуальных вопросов защиты прав на координационных советах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CFC6ABE-0A9A-4241-A564-C382101E8C48}"/>
              </a:ext>
            </a:extLst>
          </p:cNvPr>
          <p:cNvCxnSpPr>
            <a:cxnSpLocks/>
          </p:cNvCxnSpPr>
          <p:nvPr/>
        </p:nvCxnSpPr>
        <p:spPr>
          <a:xfrm>
            <a:off x="266813" y="1324537"/>
            <a:ext cx="7952" cy="509725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89113D0-1AE9-4632-9C13-08D08D237032}"/>
              </a:ext>
            </a:extLst>
          </p:cNvPr>
          <p:cNvSpPr txBox="1"/>
          <p:nvPr/>
        </p:nvSpPr>
        <p:spPr>
          <a:xfrm>
            <a:off x="8460432" y="6581001"/>
            <a:ext cx="683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8561764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D625300C-7C0D-455B-AD8C-124AAFC59804}"/>
              </a:ext>
            </a:extLst>
          </p:cNvPr>
          <p:cNvSpPr/>
          <p:nvPr/>
        </p:nvSpPr>
        <p:spPr>
          <a:xfrm>
            <a:off x="539552" y="1499456"/>
            <a:ext cx="8144328" cy="121398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28384" y="6504552"/>
            <a:ext cx="1115616" cy="365125"/>
          </a:xfrm>
        </p:spPr>
        <p:txBody>
          <a:bodyPr/>
          <a:lstStyle/>
          <a:p>
            <a:r>
              <a:rPr lang="en-US" dirty="0"/>
              <a:t>20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45552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14371" y="205190"/>
            <a:ext cx="780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контрольно-экспертные мероприятия по профилю «онкология» в 2023 году</a:t>
            </a:r>
          </a:p>
        </p:txBody>
      </p:sp>
      <p:pic>
        <p:nvPicPr>
          <p:cNvPr id="13" name="Рисунок 12" descr="tfom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5965B-C40B-4B25-927C-7D75A2FA1487}"/>
              </a:ext>
            </a:extLst>
          </p:cNvPr>
          <p:cNvSpPr txBox="1"/>
          <p:nvPr/>
        </p:nvSpPr>
        <p:spPr>
          <a:xfrm>
            <a:off x="853604" y="1708248"/>
            <a:ext cx="7848872" cy="720079"/>
          </a:xfrm>
          <a:prstGeom prst="rect">
            <a:avLst/>
          </a:prstGeom>
          <a:noFill/>
          <a:ln w="22225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Дублирование случаев оказания медицинской помощи по ОМС и на платной основе при лечении пациента в стационаре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6F6DCE-F3DD-4352-966C-ADD6CFE8426D}"/>
              </a:ext>
            </a:extLst>
          </p:cNvPr>
          <p:cNvSpPr txBox="1"/>
          <p:nvPr/>
        </p:nvSpPr>
        <p:spPr>
          <a:xfrm>
            <a:off x="570509" y="3515021"/>
            <a:ext cx="8144328" cy="86635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Подтверждено оказание платных медицинских услуг, входящих в клинические рекомендации и схемы противоопухолевой терапии по определенной КСГ, в период госпитализации по ОМС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953890A-F1CC-4D3F-A748-315A7A65B533}"/>
              </a:ext>
            </a:extLst>
          </p:cNvPr>
          <p:cNvSpPr/>
          <p:nvPr/>
        </p:nvSpPr>
        <p:spPr>
          <a:xfrm>
            <a:off x="3548542" y="4883812"/>
            <a:ext cx="2236394" cy="1118301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выявлено дефектов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>
              <a:spcBef>
                <a:spcPts val="600"/>
              </a:spcBef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46,2%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7C24F1E-DF06-48EA-A782-2275CB0AFBE6}"/>
              </a:ext>
            </a:extLst>
          </p:cNvPr>
          <p:cNvSpPr/>
          <p:nvPr/>
        </p:nvSpPr>
        <p:spPr>
          <a:xfrm>
            <a:off x="570509" y="4883812"/>
            <a:ext cx="2236394" cy="1118301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проверено случаев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FE39BE5-CADB-48CF-AB74-BF1E32A4B248}"/>
              </a:ext>
            </a:extLst>
          </p:cNvPr>
          <p:cNvSpPr/>
          <p:nvPr/>
        </p:nvSpPr>
        <p:spPr>
          <a:xfrm>
            <a:off x="6466082" y="4883812"/>
            <a:ext cx="2236394" cy="1118301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финансовые санкции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0,18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3467920E-E687-4BC0-B3E5-DD20250F7229}"/>
              </a:ext>
            </a:extLst>
          </p:cNvPr>
          <p:cNvSpPr/>
          <p:nvPr/>
        </p:nvSpPr>
        <p:spPr>
          <a:xfrm>
            <a:off x="4200721" y="2934845"/>
            <a:ext cx="684078" cy="33831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743CC21B-45A0-4F86-9C48-D9A52264B5F9}"/>
              </a:ext>
            </a:extLst>
          </p:cNvPr>
          <p:cNvSpPr/>
          <p:nvPr/>
        </p:nvSpPr>
        <p:spPr>
          <a:xfrm rot="16200000">
            <a:off x="2871567" y="5318219"/>
            <a:ext cx="551818" cy="288093"/>
          </a:xfrm>
          <a:prstGeom prst="downArrow">
            <a:avLst>
              <a:gd name="adj1" fmla="val 59121"/>
              <a:gd name="adj2" fmla="val 475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D0F09DFF-3E1B-4FF9-97DD-73B088E303AA}"/>
              </a:ext>
            </a:extLst>
          </p:cNvPr>
          <p:cNvSpPr/>
          <p:nvPr/>
        </p:nvSpPr>
        <p:spPr>
          <a:xfrm rot="16200000">
            <a:off x="5849600" y="5294373"/>
            <a:ext cx="551818" cy="288093"/>
          </a:xfrm>
          <a:prstGeom prst="downArrow">
            <a:avLst>
              <a:gd name="adj1" fmla="val 59121"/>
              <a:gd name="adj2" fmla="val 475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92F6D9C-E120-47EE-A413-AE1D4828B867}"/>
              </a:ext>
            </a:extLst>
          </p:cNvPr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734401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6CAB145-5D44-4A3E-8F7C-D0E602A1881B}"/>
              </a:ext>
            </a:extLst>
          </p:cNvPr>
          <p:cNvSpPr/>
          <p:nvPr/>
        </p:nvSpPr>
        <p:spPr>
          <a:xfrm>
            <a:off x="563716" y="1511972"/>
            <a:ext cx="8150912" cy="121398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28384" y="6504552"/>
            <a:ext cx="1115616" cy="365125"/>
          </a:xfrm>
        </p:spPr>
        <p:txBody>
          <a:bodyPr/>
          <a:lstStyle/>
          <a:p>
            <a:r>
              <a:rPr lang="en-US" dirty="0"/>
              <a:t>21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45552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03146" y="209888"/>
            <a:ext cx="780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онтрольно-экспертные </a:t>
            </a: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профилю «онкология» в 2023 году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5965B-C40B-4B25-927C-7D75A2FA1487}"/>
              </a:ext>
            </a:extLst>
          </p:cNvPr>
          <p:cNvSpPr txBox="1"/>
          <p:nvPr/>
        </p:nvSpPr>
        <p:spPr>
          <a:xfrm>
            <a:off x="736981" y="1665306"/>
            <a:ext cx="7831647" cy="971234"/>
          </a:xfrm>
          <a:prstGeom prst="rect">
            <a:avLst/>
          </a:prstGeom>
          <a:noFill/>
          <a:ln w="22225">
            <a:noFill/>
          </a:ln>
        </p:spPr>
        <p:txBody>
          <a:bodyPr wrap="square" rtlCol="0" anchor="ctr"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соблюдения цикличности и длительности лечения в стационаре по схеме противоопухолевой терапии - sh0653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Капецитабин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 мг/м² в 1-14-й дни +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оксалиплатин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100-130 мг/м² в 1-й день; цикл 21 день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009ECD24-7DB2-4544-8916-ED887186A43B}"/>
              </a:ext>
            </a:extLst>
          </p:cNvPr>
          <p:cNvSpPr/>
          <p:nvPr/>
        </p:nvSpPr>
        <p:spPr>
          <a:xfrm>
            <a:off x="4176893" y="2943211"/>
            <a:ext cx="684078" cy="338318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6F6DCE-F3DD-4352-966C-ADD6CFE8426D}"/>
              </a:ext>
            </a:extLst>
          </p:cNvPr>
          <p:cNvSpPr txBox="1"/>
          <p:nvPr/>
        </p:nvSpPr>
        <p:spPr>
          <a:xfrm>
            <a:off x="551773" y="3415018"/>
            <a:ext cx="8150912" cy="1046439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необоснованное удлинение межкурсового интервала введения препарата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капецитабин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отсутствие в протоколе онкологического консилиума обоснования изменения схемы химиотерапевтического лечения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953890A-F1CC-4D3F-A748-315A7A65B533}"/>
              </a:ext>
            </a:extLst>
          </p:cNvPr>
          <p:cNvSpPr/>
          <p:nvPr/>
        </p:nvSpPr>
        <p:spPr>
          <a:xfrm>
            <a:off x="3531581" y="5075865"/>
            <a:ext cx="2242446" cy="1112697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выявлено дефектов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16,7%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7C24F1E-DF06-48EA-A782-2275CB0AFBE6}"/>
              </a:ext>
            </a:extLst>
          </p:cNvPr>
          <p:cNvSpPr/>
          <p:nvPr/>
        </p:nvSpPr>
        <p:spPr>
          <a:xfrm>
            <a:off x="563716" y="5075865"/>
            <a:ext cx="2242446" cy="1122016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проверено случаев</a:t>
            </a:r>
          </a:p>
          <a:p>
            <a:pPr algn="ctr">
              <a:spcBef>
                <a:spcPts val="60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FE39BE5-CADB-48CF-AB74-BF1E32A4B248}"/>
              </a:ext>
            </a:extLst>
          </p:cNvPr>
          <p:cNvSpPr/>
          <p:nvPr/>
        </p:nvSpPr>
        <p:spPr>
          <a:xfrm>
            <a:off x="6460239" y="5075865"/>
            <a:ext cx="2242446" cy="1122016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санкции</a:t>
            </a:r>
          </a:p>
          <a:p>
            <a:pPr algn="ctr">
              <a:spcBef>
                <a:spcPts val="60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0,03</a:t>
            </a:r>
          </a:p>
          <a:p>
            <a:pPr algn="ctr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6513D304-4AE5-4A89-8242-72862994BC3C}"/>
              </a:ext>
            </a:extLst>
          </p:cNvPr>
          <p:cNvSpPr/>
          <p:nvPr/>
        </p:nvSpPr>
        <p:spPr>
          <a:xfrm rot="16200000">
            <a:off x="2892963" y="5492826"/>
            <a:ext cx="551818" cy="288093"/>
          </a:xfrm>
          <a:prstGeom prst="downArrow">
            <a:avLst>
              <a:gd name="adj1" fmla="val 59121"/>
              <a:gd name="adj2" fmla="val 475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0532F3E5-2627-4DE3-8E9A-14C42CA94AD7}"/>
              </a:ext>
            </a:extLst>
          </p:cNvPr>
          <p:cNvSpPr/>
          <p:nvPr/>
        </p:nvSpPr>
        <p:spPr>
          <a:xfrm rot="16200000">
            <a:off x="5841224" y="5492826"/>
            <a:ext cx="551818" cy="288093"/>
          </a:xfrm>
          <a:prstGeom prst="downArrow">
            <a:avLst>
              <a:gd name="adj1" fmla="val 59121"/>
              <a:gd name="adj2" fmla="val 475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tfoms_logo.png">
            <a:extLst>
              <a:ext uri="{FF2B5EF4-FFF2-40B4-BE49-F238E27FC236}">
                <a16:creationId xmlns:a16="http://schemas.microsoft.com/office/drawing/2014/main" id="{D32172FF-3056-4DAA-BFAB-94945001EA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BC21286-5A72-45AD-99A9-902C4B2D969B}"/>
              </a:ext>
            </a:extLst>
          </p:cNvPr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520432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68E34EE-BCE8-4A6C-89B3-A59C4AF56F9F}"/>
              </a:ext>
            </a:extLst>
          </p:cNvPr>
          <p:cNvSpPr/>
          <p:nvPr/>
        </p:nvSpPr>
        <p:spPr>
          <a:xfrm>
            <a:off x="491642" y="1305430"/>
            <a:ext cx="8112807" cy="121398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28384" y="6504552"/>
            <a:ext cx="1115616" cy="365125"/>
          </a:xfrm>
        </p:spPr>
        <p:txBody>
          <a:bodyPr/>
          <a:lstStyle/>
          <a:p>
            <a:r>
              <a:rPr lang="en-US" dirty="0"/>
              <a:t>22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92468" y="169843"/>
            <a:ext cx="780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контрольно-экспертные мероприятия по профилю «онкология» в 2023 году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5965B-C40B-4B25-927C-7D75A2FA1487}"/>
              </a:ext>
            </a:extLst>
          </p:cNvPr>
          <p:cNvSpPr txBox="1"/>
          <p:nvPr/>
        </p:nvSpPr>
        <p:spPr>
          <a:xfrm>
            <a:off x="671519" y="1281741"/>
            <a:ext cx="7800962" cy="1250648"/>
          </a:xfrm>
          <a:prstGeom prst="rect">
            <a:avLst/>
          </a:prstGeom>
          <a:noFill/>
          <a:ln w="22225">
            <a:noFill/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порядков оказания ВМП по профилю «онкология» в условиях дневного стационара на соответствие требованиям приказа Минздрава Российской Федерации от 19.02.2021 №116н, распоряжений Минздрава Московской области от 30.12.2021 № 260-Р и от 24.06.2022 № 161-Р и клинических рекомендациями</a:t>
            </a:r>
            <a:endParaRPr lang="ru-RU" sz="1600" b="1" strike="sngStrike" dirty="0">
              <a:solidFill>
                <a:schemeClr val="accent4">
                  <a:lumMod val="50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6F6DCE-F3DD-4352-966C-ADD6CFE8426D}"/>
              </a:ext>
            </a:extLst>
          </p:cNvPr>
          <p:cNvSpPr txBox="1"/>
          <p:nvPr/>
        </p:nvSpPr>
        <p:spPr>
          <a:xfrm>
            <a:off x="534773" y="2978563"/>
            <a:ext cx="8135317" cy="201622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marL="3600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сформированы планы лечения пациентов с учетом диагноза при первичном осмотре совместно с зав. отделением;</a:t>
            </a:r>
          </a:p>
          <a:p>
            <a:pPr marL="3600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Онкологические консилиумы с назначением ВМП, проводились медицинскими организациями, не включенными в перечень медицинских организаций, в которых созываются врачебные консилиумы по профилю «онкология»;</a:t>
            </a:r>
          </a:p>
          <a:p>
            <a:pPr marL="3600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 в лечении метод ВМП отсутствовал в клинических рекомендациях по онкологическому заболеванию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953890A-F1CC-4D3F-A748-315A7A65B533}"/>
              </a:ext>
            </a:extLst>
          </p:cNvPr>
          <p:cNvSpPr/>
          <p:nvPr/>
        </p:nvSpPr>
        <p:spPr>
          <a:xfrm>
            <a:off x="3530579" y="5146766"/>
            <a:ext cx="2211793" cy="1132427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выявлено дефектов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283</a:t>
            </a:r>
          </a:p>
          <a:p>
            <a:pPr algn="ctr">
              <a:spcBef>
                <a:spcPts val="600"/>
              </a:spcBef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99,3%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7C24F1E-DF06-48EA-A782-2275CB0AFBE6}"/>
              </a:ext>
            </a:extLst>
          </p:cNvPr>
          <p:cNvSpPr/>
          <p:nvPr/>
        </p:nvSpPr>
        <p:spPr>
          <a:xfrm>
            <a:off x="570509" y="5157192"/>
            <a:ext cx="2211793" cy="1131335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проверено случаев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285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FE39BE5-CADB-48CF-AB74-BF1E32A4B248}"/>
              </a:ext>
            </a:extLst>
          </p:cNvPr>
          <p:cNvSpPr/>
          <p:nvPr/>
        </p:nvSpPr>
        <p:spPr>
          <a:xfrm>
            <a:off x="6490649" y="5157193"/>
            <a:ext cx="2215177" cy="1131334"/>
          </a:xfrm>
          <a:prstGeom prst="rect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финансовые санкции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18,66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F9F50B54-EA28-421E-98A3-732CCB8B58B4}"/>
              </a:ext>
            </a:extLst>
          </p:cNvPr>
          <p:cNvSpPr/>
          <p:nvPr/>
        </p:nvSpPr>
        <p:spPr>
          <a:xfrm rot="16200000">
            <a:off x="2880532" y="5578812"/>
            <a:ext cx="551818" cy="288093"/>
          </a:xfrm>
          <a:prstGeom prst="downArrow">
            <a:avLst>
              <a:gd name="adj1" fmla="val 59121"/>
              <a:gd name="adj2" fmla="val 475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E38EBEC7-04C9-42CF-AB93-C0A13BC7DDA9}"/>
              </a:ext>
            </a:extLst>
          </p:cNvPr>
          <p:cNvSpPr/>
          <p:nvPr/>
        </p:nvSpPr>
        <p:spPr>
          <a:xfrm rot="16200000">
            <a:off x="5840602" y="5568932"/>
            <a:ext cx="551818" cy="288093"/>
          </a:xfrm>
          <a:prstGeom prst="downArrow">
            <a:avLst>
              <a:gd name="adj1" fmla="val 59121"/>
              <a:gd name="adj2" fmla="val 475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FCD4ADE-CAE5-4B35-B463-F1FF9CB46E51}"/>
              </a:ext>
            </a:extLst>
          </p:cNvPr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C7D9AC15-B096-4ACF-A003-6C0F98B6C2B2}"/>
              </a:ext>
            </a:extLst>
          </p:cNvPr>
          <p:cNvSpPr/>
          <p:nvPr/>
        </p:nvSpPr>
        <p:spPr>
          <a:xfrm>
            <a:off x="4188005" y="2590544"/>
            <a:ext cx="720080" cy="35402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tfoms_logo.png">
            <a:extLst>
              <a:ext uri="{FF2B5EF4-FFF2-40B4-BE49-F238E27FC236}">
                <a16:creationId xmlns:a16="http://schemas.microsoft.com/office/drawing/2014/main" id="{A223E9C0-1680-4D67-92EA-6F6DC8AD80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97ECF715-A5C0-4CCF-BCB4-56C0E849D5DF}"/>
              </a:ext>
            </a:extLst>
          </p:cNvPr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443557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28384" y="6504552"/>
            <a:ext cx="1115616" cy="365125"/>
          </a:xfrm>
        </p:spPr>
        <p:txBody>
          <a:bodyPr/>
          <a:lstStyle/>
          <a:p>
            <a:r>
              <a:rPr lang="en-US" dirty="0"/>
              <a:t>23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119755" y="187039"/>
            <a:ext cx="7800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контрольно-экспертные мероприятия по профилю «онкология» в 2023 году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D6F6DCE-F3DD-4352-966C-ADD6CFE8426D}"/>
              </a:ext>
            </a:extLst>
          </p:cNvPr>
          <p:cNvSpPr txBox="1"/>
          <p:nvPr/>
        </p:nvSpPr>
        <p:spPr>
          <a:xfrm>
            <a:off x="570509" y="3468054"/>
            <a:ext cx="8150912" cy="866432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проверки установлено, что в предъявленных на оплату случаях лекарственной терапии по схеме: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Ипилимумаб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иволумаб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вводился только один из препаратов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953890A-F1CC-4D3F-A748-315A7A65B533}"/>
              </a:ext>
            </a:extLst>
          </p:cNvPr>
          <p:cNvSpPr/>
          <p:nvPr/>
        </p:nvSpPr>
        <p:spPr>
          <a:xfrm>
            <a:off x="3680236" y="4934485"/>
            <a:ext cx="2196677" cy="1152128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выявлено дефектов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>
              <a:spcBef>
                <a:spcPts val="600"/>
              </a:spcBef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42,9%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7C24F1E-DF06-48EA-A782-2275CB0AFBE6}"/>
              </a:ext>
            </a:extLst>
          </p:cNvPr>
          <p:cNvSpPr/>
          <p:nvPr/>
        </p:nvSpPr>
        <p:spPr>
          <a:xfrm>
            <a:off x="599560" y="4929715"/>
            <a:ext cx="2196676" cy="1152128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проверено случаев</a:t>
            </a:r>
          </a:p>
          <a:p>
            <a:pPr algn="ctr">
              <a:spcBef>
                <a:spcPts val="600"/>
              </a:spcBef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FE39BE5-CADB-48CF-AB74-BF1E32A4B248}"/>
              </a:ext>
            </a:extLst>
          </p:cNvPr>
          <p:cNvSpPr/>
          <p:nvPr/>
        </p:nvSpPr>
        <p:spPr>
          <a:xfrm>
            <a:off x="6524744" y="4929715"/>
            <a:ext cx="2196677" cy="1136026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</a:ln>
        </p:spPr>
        <p:txBody>
          <a:bodyPr wrap="none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финансовые санкции</a:t>
            </a:r>
          </a:p>
          <a:p>
            <a:pPr algn="ctr">
              <a:spcBef>
                <a:spcPts val="600"/>
              </a:spcBef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2,09</a:t>
            </a:r>
          </a:p>
          <a:p>
            <a:pPr algn="ctr">
              <a:spcBef>
                <a:spcPts val="60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2EB7D743-54BD-44C3-982F-1F7E9CEFFDAB}"/>
              </a:ext>
            </a:extLst>
          </p:cNvPr>
          <p:cNvSpPr/>
          <p:nvPr/>
        </p:nvSpPr>
        <p:spPr>
          <a:xfrm>
            <a:off x="570510" y="1528480"/>
            <a:ext cx="8150911" cy="1213980"/>
          </a:xfrm>
          <a:prstGeom prst="roundRect">
            <a:avLst>
              <a:gd name="adj" fmla="val 1000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id="{BF939B4B-6438-47E5-ADB9-7C5FEAA46D81}"/>
              </a:ext>
            </a:extLst>
          </p:cNvPr>
          <p:cNvSpPr/>
          <p:nvPr/>
        </p:nvSpPr>
        <p:spPr>
          <a:xfrm>
            <a:off x="4171214" y="2928244"/>
            <a:ext cx="720080" cy="354026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id="{8BB73169-2322-46FF-B587-7A61D05413A0}"/>
              </a:ext>
            </a:extLst>
          </p:cNvPr>
          <p:cNvSpPr/>
          <p:nvPr/>
        </p:nvSpPr>
        <p:spPr>
          <a:xfrm rot="16200000">
            <a:off x="2962327" y="5361732"/>
            <a:ext cx="551818" cy="288093"/>
          </a:xfrm>
          <a:prstGeom prst="downArrow">
            <a:avLst>
              <a:gd name="adj1" fmla="val 59121"/>
              <a:gd name="adj2" fmla="val 475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: вниз 38">
            <a:extLst>
              <a:ext uri="{FF2B5EF4-FFF2-40B4-BE49-F238E27FC236}">
                <a16:creationId xmlns:a16="http://schemas.microsoft.com/office/drawing/2014/main" id="{E8C07F5B-EE53-4221-83F8-E7B08C35084C}"/>
              </a:ext>
            </a:extLst>
          </p:cNvPr>
          <p:cNvSpPr/>
          <p:nvPr/>
        </p:nvSpPr>
        <p:spPr>
          <a:xfrm rot="16200000">
            <a:off x="5924920" y="5361732"/>
            <a:ext cx="551818" cy="288093"/>
          </a:xfrm>
          <a:prstGeom prst="downArrow">
            <a:avLst>
              <a:gd name="adj1" fmla="val 59121"/>
              <a:gd name="adj2" fmla="val 4752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10CB6F-5AC7-443F-902B-126C3FF4B40A}"/>
              </a:ext>
            </a:extLst>
          </p:cNvPr>
          <p:cNvSpPr/>
          <p:nvPr/>
        </p:nvSpPr>
        <p:spPr>
          <a:xfrm>
            <a:off x="755576" y="1749820"/>
            <a:ext cx="7551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корректности применения дополнительного классификационного критерия, приведшего к завышению стоимости законченного случая</a:t>
            </a:r>
            <a:endParaRPr lang="ru-RU" dirty="0"/>
          </a:p>
        </p:txBody>
      </p:sp>
      <p:pic>
        <p:nvPicPr>
          <p:cNvPr id="18" name="Рисунок 17" descr="tfoms_logo.png">
            <a:extLst>
              <a:ext uri="{FF2B5EF4-FFF2-40B4-BE49-F238E27FC236}">
                <a16:creationId xmlns:a16="http://schemas.microsoft.com/office/drawing/2014/main" id="{1E3645E1-496F-4A35-A853-713C4471146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76911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956376" y="6492875"/>
            <a:ext cx="1187624" cy="365125"/>
          </a:xfrm>
        </p:spPr>
        <p:txBody>
          <a:bodyPr/>
          <a:lstStyle/>
          <a:p>
            <a:r>
              <a:rPr lang="en-US" dirty="0"/>
              <a:t>34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233462" y="205190"/>
            <a:ext cx="7666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финансовых санкций по результатам контрольно-экспертных мероприятий по дефектным случаям оказания медицинской помощи пациентам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онкологическими заболеваниями с применением ПХТ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B83D9B8-96D3-440C-B356-3775727AE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2764621"/>
              </p:ext>
            </p:extLst>
          </p:nvPr>
        </p:nvGraphicFramePr>
        <p:xfrm>
          <a:off x="266813" y="1302793"/>
          <a:ext cx="8633361" cy="516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Скругленный прямоугольник 4">
            <a:extLst>
              <a:ext uri="{FF2B5EF4-FFF2-40B4-BE49-F238E27FC236}">
                <a16:creationId xmlns:a16="http://schemas.microsoft.com/office/drawing/2014/main" id="{697248ED-29F9-40E8-929B-1A176B5F1F34}"/>
              </a:ext>
            </a:extLst>
          </p:cNvPr>
          <p:cNvSpPr/>
          <p:nvPr/>
        </p:nvSpPr>
        <p:spPr>
          <a:xfrm>
            <a:off x="7483307" y="1412776"/>
            <a:ext cx="1187785" cy="288032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>
              <a:spcBef>
                <a:spcPct val="0"/>
              </a:spcBef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pic>
        <p:nvPicPr>
          <p:cNvPr id="10" name="Рисунок 9" descr="tfoms_logo.png">
            <a:extLst>
              <a:ext uri="{FF2B5EF4-FFF2-40B4-BE49-F238E27FC236}">
                <a16:creationId xmlns:a16="http://schemas.microsoft.com/office/drawing/2014/main" id="{DFD015D7-1BEB-4D9D-BD5B-EB100C4621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A42EEE23-BABB-4315-9CEC-84A9020B2AF1}"/>
              </a:ext>
            </a:extLst>
          </p:cNvPr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280507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28384" y="6504552"/>
            <a:ext cx="1115616" cy="365125"/>
          </a:xfrm>
        </p:spPr>
        <p:txBody>
          <a:bodyPr/>
          <a:lstStyle/>
          <a:p>
            <a:r>
              <a:rPr lang="ru-RU" dirty="0"/>
              <a:t>2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98340" y="443491"/>
            <a:ext cx="7800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онкологических пациентов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EF45F28-60F4-4CB5-9962-03751FE21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83953"/>
              </p:ext>
            </p:extLst>
          </p:nvPr>
        </p:nvGraphicFramePr>
        <p:xfrm>
          <a:off x="366482" y="1340227"/>
          <a:ext cx="8393463" cy="5164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4117">
                  <a:extLst>
                    <a:ext uri="{9D8B030D-6E8A-4147-A177-3AD203B41FA5}">
                      <a16:colId xmlns:a16="http://schemas.microsoft.com/office/drawing/2014/main" val="1310566604"/>
                    </a:ext>
                  </a:extLst>
                </a:gridCol>
                <a:gridCol w="4763589">
                  <a:extLst>
                    <a:ext uri="{9D8B030D-6E8A-4147-A177-3AD203B41FA5}">
                      <a16:colId xmlns:a16="http://schemas.microsoft.com/office/drawing/2014/main" val="621591619"/>
                    </a:ext>
                  </a:extLst>
                </a:gridCol>
                <a:gridCol w="1371043">
                  <a:extLst>
                    <a:ext uri="{9D8B030D-6E8A-4147-A177-3AD203B41FA5}">
                      <a16:colId xmlns:a16="http://schemas.microsoft.com/office/drawing/2014/main" val="3937268940"/>
                    </a:ext>
                  </a:extLst>
                </a:gridCol>
                <a:gridCol w="1224714">
                  <a:extLst>
                    <a:ext uri="{9D8B030D-6E8A-4147-A177-3AD203B41FA5}">
                      <a16:colId xmlns:a16="http://schemas.microsoft.com/office/drawing/2014/main" val="567329563"/>
                    </a:ext>
                  </a:extLst>
                </a:gridCol>
              </a:tblGrid>
              <a:tr h="36888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обращения/жалобы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санкции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/>
                </a:tc>
                <a:extLst>
                  <a:ext uri="{0D108BD9-81ED-4DB2-BD59-A6C34878D82A}">
                    <a16:rowId xmlns:a16="http://schemas.microsoft.com/office/drawing/2014/main" val="3206517108"/>
                  </a:ext>
                </a:extLst>
              </a:tr>
              <a:tr h="368881"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/>
                </a:tc>
                <a:tc vMerge="1">
                  <a:txBody>
                    <a:bodyPr/>
                    <a:lstStyle/>
                    <a:p>
                      <a:pPr algn="ctr" fontAlgn="t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снятия</a:t>
                      </a:r>
                    </a:p>
                  </a:txBody>
                  <a:tcPr marL="7184" marR="7184" marT="71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</a:t>
                      </a:r>
                    </a:p>
                  </a:txBody>
                  <a:tcPr marL="7184" marR="7184" marT="71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622946"/>
                  </a:ext>
                </a:extLst>
              </a:tr>
              <a:tr h="5533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4" marR="7184" marT="7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взимании денежных средств за лекарственные препараты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212 979,00</a:t>
                      </a:r>
                    </a:p>
                  </a:txBody>
                  <a:tcPr marL="7184" marR="7184" marT="7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19 155,24</a:t>
                      </a:r>
                    </a:p>
                  </a:txBody>
                  <a:tcPr marL="7184" marR="7184" marT="7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200808"/>
                  </a:ext>
                </a:extLst>
              </a:tr>
              <a:tr h="553319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взимании денежных средств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55,50</a:t>
                      </a:r>
                    </a:p>
                  </a:txBody>
                  <a:tcPr marL="7184" marR="7184" marT="71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184" marR="7184" marT="71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428245"/>
                  </a:ext>
                </a:extLst>
              </a:tr>
              <a:tr h="55331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4" marR="7184" marT="7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вопросу организации оказания медицинской помощи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184" marR="7184" marT="7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184" marR="7184" marT="7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049615"/>
                  </a:ext>
                </a:extLst>
              </a:tr>
              <a:tr h="553319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организации оказания медицинской  помощи и о взимании денежных средств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184" marR="7184" marT="7184" marB="0" anchor="ctr"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184" marR="7184" marT="7184" marB="0" anchor="ctr"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604759"/>
                  </a:ext>
                </a:extLst>
              </a:tr>
              <a:tr h="553319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организации оказания медицинской помощи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5 297,00</a:t>
                      </a:r>
                    </a:p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184" marR="7184" marT="71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8 704,80</a:t>
                      </a:r>
                    </a:p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5 222,29</a:t>
                      </a:r>
                    </a:p>
                  </a:txBody>
                  <a:tcPr marL="7184" marR="7184" marT="71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12784"/>
                  </a:ext>
                </a:extLst>
              </a:tr>
              <a:tr h="5533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4" marR="7184" marT="7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вопросу проведения ЭКМП (2018 год)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829,40</a:t>
                      </a:r>
                    </a:p>
                  </a:txBody>
                  <a:tcPr marL="7184" marR="7184" marT="7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5 169,81</a:t>
                      </a:r>
                    </a:p>
                  </a:txBody>
                  <a:tcPr marL="7184" marR="7184" marT="7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00813"/>
                  </a:ext>
                </a:extLst>
              </a:tr>
              <a:tr h="553319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 организации оказания медицинской помощи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2 990,00</a:t>
                      </a:r>
                    </a:p>
                  </a:txBody>
                  <a:tcPr marL="7184" marR="7184" marT="71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184" marR="7184" marT="7184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26942"/>
                  </a:ext>
                </a:extLst>
              </a:tr>
              <a:tr h="5533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84" marR="7184" marT="7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приписки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84" marR="7184" marT="7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2 391,00</a:t>
                      </a:r>
                    </a:p>
                  </a:txBody>
                  <a:tcPr marL="7184" marR="7184" marT="7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7184" marR="7184" marT="7184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713414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Рисунок 7" descr="tfoms_logo.png">
            <a:extLst>
              <a:ext uri="{FF2B5EF4-FFF2-40B4-BE49-F238E27FC236}">
                <a16:creationId xmlns:a16="http://schemas.microsoft.com/office/drawing/2014/main" id="{8D3CCFE2-0DFE-437D-92B9-B890E08172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B12D89D-55E9-4145-A99D-78A8F49A9A4B}"/>
              </a:ext>
            </a:extLst>
          </p:cNvPr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360409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956376" y="6504552"/>
            <a:ext cx="1187624" cy="365125"/>
          </a:xfrm>
        </p:spPr>
        <p:txBody>
          <a:bodyPr/>
          <a:lstStyle/>
          <a:p>
            <a:r>
              <a:rPr lang="ru-RU" dirty="0"/>
              <a:t>2</a:t>
            </a:r>
            <a:r>
              <a:rPr lang="en-US" dirty="0"/>
              <a:t>6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98340" y="188462"/>
            <a:ext cx="7800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Темы, рассмотренные на заседаниях Координационного совета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защиты прав застрахованных лиц при предоставлении медицинской помощи и реализации законодательства в сфере обязательного медицинского страхования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Московской области, по профилю «онкология»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06724" y="1141200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Стрелка вправо 17">
            <a:extLst>
              <a:ext uri="{FF2B5EF4-FFF2-40B4-BE49-F238E27FC236}">
                <a16:creationId xmlns:a16="http://schemas.microsoft.com/office/drawing/2014/main" id="{D5A1ED2C-AB64-43F4-9886-74E7E63AD494}"/>
              </a:ext>
            </a:extLst>
          </p:cNvPr>
          <p:cNvSpPr/>
          <p:nvPr/>
        </p:nvSpPr>
        <p:spPr>
          <a:xfrm>
            <a:off x="190097" y="1482979"/>
            <a:ext cx="1340940" cy="725058"/>
          </a:xfrm>
          <a:prstGeom prst="rightArrow">
            <a:avLst>
              <a:gd name="adj1" fmla="val 69919"/>
              <a:gd name="adj2" fmla="val 71134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sx="80000" sy="80000" algn="ctr">
              <a:schemeClr val="bg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B7915B-EB33-42A2-830E-BDA4A09F8866}"/>
              </a:ext>
            </a:extLst>
          </p:cNvPr>
          <p:cNvSpPr txBox="1"/>
          <p:nvPr/>
        </p:nvSpPr>
        <p:spPr>
          <a:xfrm>
            <a:off x="1907705" y="1233646"/>
            <a:ext cx="7046198" cy="406882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«пилотного проекта» по информационному сопровождению пациентов с онкологическими заболеваниями на территории Московской области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DEAFCC-9E29-49A0-B937-0D21F798DBEF}"/>
              </a:ext>
            </a:extLst>
          </p:cNvPr>
          <p:cNvSpPr txBox="1"/>
          <p:nvPr/>
        </p:nvSpPr>
        <p:spPr>
          <a:xfrm>
            <a:off x="1907706" y="1687414"/>
            <a:ext cx="7046198" cy="288032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Онкопроект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«Управление качеством медицинской помощи в Московской области»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9F3B12-A97C-4CB7-A4A3-36AE4C920E10}"/>
              </a:ext>
            </a:extLst>
          </p:cNvPr>
          <p:cNvSpPr txBox="1"/>
          <p:nvPr/>
        </p:nvSpPr>
        <p:spPr>
          <a:xfrm>
            <a:off x="1907699" y="1999739"/>
            <a:ext cx="7046198" cy="406882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контрольно-экспертных мероприятий СМО по случаям оказания медицинской помощи застрахованным лицам при злокачественных новообразованиях </a:t>
            </a:r>
          </a:p>
        </p:txBody>
      </p:sp>
      <p:sp>
        <p:nvSpPr>
          <p:cNvPr id="23" name="Стрелка вправо 17">
            <a:extLst>
              <a:ext uri="{FF2B5EF4-FFF2-40B4-BE49-F238E27FC236}">
                <a16:creationId xmlns:a16="http://schemas.microsoft.com/office/drawing/2014/main" id="{EBB1D47C-A782-4A8C-84C8-C424C9B217EC}"/>
              </a:ext>
            </a:extLst>
          </p:cNvPr>
          <p:cNvSpPr/>
          <p:nvPr/>
        </p:nvSpPr>
        <p:spPr>
          <a:xfrm>
            <a:off x="211363" y="2827963"/>
            <a:ext cx="1340940" cy="725060"/>
          </a:xfrm>
          <a:prstGeom prst="rightArrow">
            <a:avLst>
              <a:gd name="adj1" fmla="val 69919"/>
              <a:gd name="adj2" fmla="val 71134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sx="80000" sy="80000" algn="ctr">
              <a:schemeClr val="bg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6678FB-775C-4218-8F63-7505701D8D51}"/>
              </a:ext>
            </a:extLst>
          </p:cNvPr>
          <p:cNvSpPr txBox="1"/>
          <p:nvPr/>
        </p:nvSpPr>
        <p:spPr>
          <a:xfrm>
            <a:off x="1915612" y="2472668"/>
            <a:ext cx="7046199" cy="628035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медицинской помощи, оказанной пациентам с онкологическими заболеваниями в медицинских организациях, участвующих в реализации Московской областной программы обязательного медицинского страхования, согласно данным реестров счетов, принятых к оплате в 2019 году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4AF81F-5DA4-48CB-8BEA-4D8DA4140188}"/>
              </a:ext>
            </a:extLst>
          </p:cNvPr>
          <p:cNvSpPr txBox="1"/>
          <p:nvPr/>
        </p:nvSpPr>
        <p:spPr>
          <a:xfrm>
            <a:off x="1915612" y="3125698"/>
            <a:ext cx="7038285" cy="406882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индивидуального информационного сопровождения застрахованных лиц с установленным диагнозом злокачественного новообразования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34F83C8-A8A1-4655-B43D-1132C0CDA207}"/>
              </a:ext>
            </a:extLst>
          </p:cNvPr>
          <p:cNvSpPr txBox="1"/>
          <p:nvPr/>
        </p:nvSpPr>
        <p:spPr>
          <a:xfrm>
            <a:off x="1915612" y="3576473"/>
            <a:ext cx="7038285" cy="406882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оказании медицинской помощи пациентам с онкологическими заболеваниями в дневном и круглосуточном стационаре в период с января по июль 2020 года</a:t>
            </a:r>
          </a:p>
        </p:txBody>
      </p:sp>
      <p:sp>
        <p:nvSpPr>
          <p:cNvPr id="71" name="Стрелка вправо 17">
            <a:extLst>
              <a:ext uri="{FF2B5EF4-FFF2-40B4-BE49-F238E27FC236}">
                <a16:creationId xmlns:a16="http://schemas.microsoft.com/office/drawing/2014/main" id="{4B929551-35BD-491F-BA1A-6326E7957B68}"/>
              </a:ext>
            </a:extLst>
          </p:cNvPr>
          <p:cNvSpPr/>
          <p:nvPr/>
        </p:nvSpPr>
        <p:spPr>
          <a:xfrm>
            <a:off x="217983" y="4110765"/>
            <a:ext cx="1334320" cy="725060"/>
          </a:xfrm>
          <a:prstGeom prst="rightArrow">
            <a:avLst>
              <a:gd name="adj1" fmla="val 69919"/>
              <a:gd name="adj2" fmla="val 71134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sx="80000" sy="80000" algn="ctr">
              <a:schemeClr val="bg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sp>
        <p:nvSpPr>
          <p:cNvPr id="75" name="Стрелка вправо 17">
            <a:extLst>
              <a:ext uri="{FF2B5EF4-FFF2-40B4-BE49-F238E27FC236}">
                <a16:creationId xmlns:a16="http://schemas.microsoft.com/office/drawing/2014/main" id="{18EF28E5-D460-4D7D-8B32-C3BF550E7893}"/>
              </a:ext>
            </a:extLst>
          </p:cNvPr>
          <p:cNvSpPr/>
          <p:nvPr/>
        </p:nvSpPr>
        <p:spPr>
          <a:xfrm>
            <a:off x="211363" y="5182051"/>
            <a:ext cx="1340940" cy="725058"/>
          </a:xfrm>
          <a:prstGeom prst="rightArrow">
            <a:avLst>
              <a:gd name="adj1" fmla="val 69919"/>
              <a:gd name="adj2" fmla="val 71134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sx="80000" sy="80000" algn="ctr">
              <a:schemeClr val="bg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</a:p>
        </p:txBody>
      </p:sp>
      <p:sp>
        <p:nvSpPr>
          <p:cNvPr id="79" name="Стрелка вправо 17">
            <a:extLst>
              <a:ext uri="{FF2B5EF4-FFF2-40B4-BE49-F238E27FC236}">
                <a16:creationId xmlns:a16="http://schemas.microsoft.com/office/drawing/2014/main" id="{91C7B934-B1DA-44A6-9257-35EC8C857767}"/>
              </a:ext>
            </a:extLst>
          </p:cNvPr>
          <p:cNvSpPr/>
          <p:nvPr/>
        </p:nvSpPr>
        <p:spPr>
          <a:xfrm>
            <a:off x="217983" y="6028964"/>
            <a:ext cx="1340940" cy="725061"/>
          </a:xfrm>
          <a:prstGeom prst="rightArrow">
            <a:avLst>
              <a:gd name="adj1" fmla="val 69919"/>
              <a:gd name="adj2" fmla="val 71134"/>
            </a:avLst>
          </a:prstGeom>
          <a:solidFill>
            <a:srgbClr val="0070C0"/>
          </a:solidFill>
          <a:ln>
            <a:noFill/>
          </a:ln>
          <a:effectLst>
            <a:outerShdw blurRad="149987" dist="250190" dir="8460000" sx="80000" sy="80000" algn="ctr">
              <a:schemeClr val="bg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27C53D-58D6-42F9-8527-2A8A0C80A144}"/>
              </a:ext>
            </a:extLst>
          </p:cNvPr>
          <p:cNvSpPr txBox="1"/>
          <p:nvPr/>
        </p:nvSpPr>
        <p:spPr>
          <a:xfrm>
            <a:off x="1915612" y="4074544"/>
            <a:ext cx="7038285" cy="394943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оказании медицинской помощи пациентам с онкологическими заболеваниями в дневном и круглосуточном стационаре в период с января по март 2021 года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9DBE56-7395-404B-92B0-4D48CAC6AD91}"/>
              </a:ext>
            </a:extLst>
          </p:cNvPr>
          <p:cNvSpPr txBox="1"/>
          <p:nvPr/>
        </p:nvSpPr>
        <p:spPr>
          <a:xfrm>
            <a:off x="1915612" y="4506286"/>
            <a:ext cx="7038285" cy="394943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контрольно-экспертных мероприятий по случаям оказания медицинской помощи онкологическим больным за 10 месяцев 2021 года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804ADB6-55DB-4F66-871D-EAB77DBF5F76}"/>
              </a:ext>
            </a:extLst>
          </p:cNvPr>
          <p:cNvSpPr txBox="1"/>
          <p:nvPr/>
        </p:nvSpPr>
        <p:spPr>
          <a:xfrm>
            <a:off x="1890621" y="6135651"/>
            <a:ext cx="7063276" cy="465894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обеспечении доступности и качества медицинской помощи по профилю «онкология» по итогам контрольно-экспертных мероприятий, проведенных страховыми медицинскими организациями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5653860-6491-4052-9F5B-AC764428D9B5}"/>
              </a:ext>
            </a:extLst>
          </p:cNvPr>
          <p:cNvSpPr txBox="1"/>
          <p:nvPr/>
        </p:nvSpPr>
        <p:spPr>
          <a:xfrm>
            <a:off x="1907699" y="5624354"/>
            <a:ext cx="7046198" cy="394943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контрольно-экспертных мероприятий по профилю «онкология» за 10 месяцев 2022 года на территории Московской области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E570BE8-4AC6-4D7C-9E97-74CDFBA29AFD}"/>
              </a:ext>
            </a:extLst>
          </p:cNvPr>
          <p:cNvSpPr txBox="1"/>
          <p:nvPr/>
        </p:nvSpPr>
        <p:spPr>
          <a:xfrm>
            <a:off x="1907698" y="4992755"/>
            <a:ext cx="7054113" cy="594800"/>
          </a:xfrm>
          <a:prstGeom prst="rect">
            <a:avLst/>
          </a:prstGeom>
          <a:noFill/>
          <a:ln w="95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оказания медицинской помощи по профилю «онкология» медицинскими организациями, реализующими программу обязательного медицинского страхования на территории Московской области, за 6 месяцев 2022 года </a:t>
            </a:r>
          </a:p>
        </p:txBody>
      </p:sp>
      <p:sp>
        <p:nvSpPr>
          <p:cNvPr id="36" name="Левая фигурная скобка 35">
            <a:extLst>
              <a:ext uri="{FF2B5EF4-FFF2-40B4-BE49-F238E27FC236}">
                <a16:creationId xmlns:a16="http://schemas.microsoft.com/office/drawing/2014/main" id="{7AFEAE44-4BFA-4F38-B1AB-43A3707A717B}"/>
              </a:ext>
            </a:extLst>
          </p:cNvPr>
          <p:cNvSpPr/>
          <p:nvPr/>
        </p:nvSpPr>
        <p:spPr>
          <a:xfrm>
            <a:off x="1691680" y="1359506"/>
            <a:ext cx="223932" cy="933666"/>
          </a:xfrm>
          <a:prstGeom prst="leftBrace">
            <a:avLst>
              <a:gd name="adj1" fmla="val 8333"/>
              <a:gd name="adj2" fmla="val 473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7" name="Левая фигурная скобка 36">
            <a:extLst>
              <a:ext uri="{FF2B5EF4-FFF2-40B4-BE49-F238E27FC236}">
                <a16:creationId xmlns:a16="http://schemas.microsoft.com/office/drawing/2014/main" id="{E9743275-4075-401A-8C4A-F93408B20E55}"/>
              </a:ext>
            </a:extLst>
          </p:cNvPr>
          <p:cNvSpPr/>
          <p:nvPr/>
        </p:nvSpPr>
        <p:spPr>
          <a:xfrm>
            <a:off x="1691680" y="2777784"/>
            <a:ext cx="198941" cy="9461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Левая фигурная скобка 41">
            <a:extLst>
              <a:ext uri="{FF2B5EF4-FFF2-40B4-BE49-F238E27FC236}">
                <a16:creationId xmlns:a16="http://schemas.microsoft.com/office/drawing/2014/main" id="{5AFB571B-8FC5-419D-B676-CD251BC12961}"/>
              </a:ext>
            </a:extLst>
          </p:cNvPr>
          <p:cNvSpPr/>
          <p:nvPr/>
        </p:nvSpPr>
        <p:spPr>
          <a:xfrm>
            <a:off x="1691680" y="4149080"/>
            <a:ext cx="216019" cy="6738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Левая фигурная скобка 55">
            <a:extLst>
              <a:ext uri="{FF2B5EF4-FFF2-40B4-BE49-F238E27FC236}">
                <a16:creationId xmlns:a16="http://schemas.microsoft.com/office/drawing/2014/main" id="{236F622F-9F1B-4D93-A180-EDA6A96FA470}"/>
              </a:ext>
            </a:extLst>
          </p:cNvPr>
          <p:cNvSpPr/>
          <p:nvPr/>
        </p:nvSpPr>
        <p:spPr>
          <a:xfrm>
            <a:off x="1691680" y="5182051"/>
            <a:ext cx="216019" cy="7352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tfoms_logo.png">
            <a:extLst>
              <a:ext uri="{FF2B5EF4-FFF2-40B4-BE49-F238E27FC236}">
                <a16:creationId xmlns:a16="http://schemas.microsoft.com/office/drawing/2014/main" id="{675ECF22-8EF9-4DB4-A92C-8D19E5FC97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9067319-9B03-4B1A-8A94-F42B3DCDB746}"/>
              </a:ext>
            </a:extLst>
          </p:cNvPr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618818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FD5D7A-72C4-4FA6-BF42-C720C47B1369}"/>
              </a:ext>
            </a:extLst>
          </p:cNvPr>
          <p:cNvSpPr/>
          <p:nvPr/>
        </p:nvSpPr>
        <p:spPr>
          <a:xfrm>
            <a:off x="183142" y="1244491"/>
            <a:ext cx="8749522" cy="53528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9" name="Группа 108"/>
          <p:cNvGrpSpPr/>
          <p:nvPr/>
        </p:nvGrpSpPr>
        <p:grpSpPr>
          <a:xfrm>
            <a:off x="3905285" y="1537505"/>
            <a:ext cx="812096" cy="543139"/>
            <a:chOff x="5129579" y="454122"/>
            <a:chExt cx="733856" cy="490811"/>
          </a:xfrm>
        </p:grpSpPr>
        <p:sp>
          <p:nvSpPr>
            <p:cNvPr id="5" name="Шестиугольник 4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5218777" y="454122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5129579" y="638475"/>
              <a:ext cx="733856" cy="194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ТАЛДОМ</a:t>
              </a: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4356518" y="1813245"/>
            <a:ext cx="865631" cy="543139"/>
            <a:chOff x="5110083" y="969386"/>
            <a:chExt cx="782233" cy="490811"/>
          </a:xfrm>
        </p:grpSpPr>
        <p:sp>
          <p:nvSpPr>
            <p:cNvPr id="6" name="Шестиугольник 5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5227162" y="969386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5110083" y="1108666"/>
              <a:ext cx="782233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ДМИТРОВ</a:t>
              </a: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4825181" y="1537506"/>
            <a:ext cx="865631" cy="543139"/>
            <a:chOff x="5578092" y="790777"/>
            <a:chExt cx="782233" cy="490811"/>
          </a:xfrm>
        </p:grpSpPr>
        <p:sp>
          <p:nvSpPr>
            <p:cNvPr id="7" name="Шестиугольник 6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5700014" y="790777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5578092" y="895997"/>
              <a:ext cx="782233" cy="2503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СЕРГИЕВ</a:t>
              </a:r>
            </a:p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ПОСАД</a:t>
              </a: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2947750" y="2097374"/>
            <a:ext cx="812096" cy="543139"/>
            <a:chOff x="4281042" y="955802"/>
            <a:chExt cx="733856" cy="490811"/>
          </a:xfrm>
        </p:grpSpPr>
        <p:sp>
          <p:nvSpPr>
            <p:cNvPr id="13" name="Шестиугольник 12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4372459" y="955802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4281042" y="1137051"/>
              <a:ext cx="733856" cy="194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КЛИН</a:t>
              </a: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2476033" y="2371689"/>
            <a:ext cx="812096" cy="543139"/>
            <a:chOff x="3851518" y="1208870"/>
            <a:chExt cx="733856" cy="49081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2" name="Шестиугольник 11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3934647" y="1208870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3851518" y="1371522"/>
              <a:ext cx="733856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ЛОТОШИНО</a:t>
              </a: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1988677" y="2643359"/>
            <a:ext cx="812096" cy="543139"/>
            <a:chOff x="3421962" y="1485854"/>
            <a:chExt cx="733856" cy="49081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" name="Шестиугольник 16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3508031" y="1485854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3421962" y="1650660"/>
              <a:ext cx="733856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ШАХОВСКАЯ</a:t>
              </a: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455111" y="2927322"/>
            <a:ext cx="812096" cy="543139"/>
            <a:chOff x="3843911" y="1722239"/>
            <a:chExt cx="733856" cy="49081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" name="Шестиугольник 17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3941811" y="1722239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3843911" y="1849153"/>
              <a:ext cx="733856" cy="2503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ВОЛОКО-ЛАМСК</a:t>
              </a: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1988461" y="3208458"/>
            <a:ext cx="812096" cy="543139"/>
            <a:chOff x="3427885" y="1996963"/>
            <a:chExt cx="733856" cy="490811"/>
          </a:xfrm>
        </p:grpSpPr>
        <p:sp>
          <p:nvSpPr>
            <p:cNvPr id="19" name="Шестиугольник 18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3515485" y="1996963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3427885" y="2135024"/>
              <a:ext cx="733856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МОЖАЙСК</a:t>
              </a: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4848349" y="2101679"/>
            <a:ext cx="812096" cy="543139"/>
            <a:chOff x="5605309" y="1293907"/>
            <a:chExt cx="733856" cy="490811"/>
          </a:xfrm>
        </p:grpSpPr>
        <p:sp>
          <p:nvSpPr>
            <p:cNvPr id="11" name="Шестиугольник 10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5708588" y="1293907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5605309" y="1440929"/>
              <a:ext cx="733856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ПУШКИНО</a:t>
              </a: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4395716" y="2376550"/>
            <a:ext cx="812096" cy="543139"/>
            <a:chOff x="5149423" y="1496875"/>
            <a:chExt cx="733856" cy="490811"/>
          </a:xfrm>
        </p:grpSpPr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5235309" y="1496875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5149423" y="1627513"/>
              <a:ext cx="733856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МЫТИЩИ</a:t>
              </a: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3431204" y="2373795"/>
            <a:ext cx="812096" cy="543139"/>
            <a:chOff x="4712285" y="1236627"/>
            <a:chExt cx="733856" cy="490811"/>
          </a:xfrm>
        </p:grpSpPr>
        <p:sp>
          <p:nvSpPr>
            <p:cNvPr id="21" name="Шестиугольник 20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4801483" y="1236627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4712285" y="1372142"/>
              <a:ext cx="733856" cy="2503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СОЛНЕЧНО-ГОРСК</a:t>
              </a: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2953831" y="2650974"/>
            <a:ext cx="812096" cy="543139"/>
            <a:chOff x="4275270" y="1478634"/>
            <a:chExt cx="733856" cy="490811"/>
          </a:xfrm>
        </p:grpSpPr>
        <p:sp>
          <p:nvSpPr>
            <p:cNvPr id="28" name="Шестиугольник 27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4364468" y="1478634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4275270" y="1609910"/>
              <a:ext cx="733856" cy="194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ИСТРА</a:t>
              </a: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2470050" y="3486749"/>
            <a:ext cx="812096" cy="543139"/>
            <a:chOff x="3848944" y="2259711"/>
            <a:chExt cx="733856" cy="49081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0" name="Шестиугольник 29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3931515" y="2259711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3848944" y="2404601"/>
              <a:ext cx="733856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РУЗА</a:t>
              </a: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2953831" y="3215179"/>
            <a:ext cx="812096" cy="543139"/>
            <a:chOff x="4263517" y="2044919"/>
            <a:chExt cx="733856" cy="490811"/>
          </a:xfrm>
        </p:grpSpPr>
        <p:sp>
          <p:nvSpPr>
            <p:cNvPr id="20" name="Шестиугольник 19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4348476" y="2044919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4263517" y="2192539"/>
              <a:ext cx="733856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ОДИНЦОВО</a:t>
              </a:r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2957523" y="3785757"/>
            <a:ext cx="812096" cy="543139"/>
            <a:chOff x="4709501" y="2797226"/>
            <a:chExt cx="733856" cy="490811"/>
          </a:xfrm>
        </p:grpSpPr>
        <p:sp>
          <p:nvSpPr>
            <p:cNvPr id="33" name="Шестиугольник 32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4793121" y="2797226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4709501" y="2892943"/>
              <a:ext cx="733856" cy="2503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НАРО-</a:t>
              </a:r>
            </a:p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ФОМИНСК</a:t>
              </a:r>
            </a:p>
          </p:txBody>
        </p:sp>
      </p:grpSp>
      <p:grpSp>
        <p:nvGrpSpPr>
          <p:cNvPr id="120" name="Группа 119"/>
          <p:cNvGrpSpPr/>
          <p:nvPr/>
        </p:nvGrpSpPr>
        <p:grpSpPr>
          <a:xfrm>
            <a:off x="3906416" y="2661301"/>
            <a:ext cx="812096" cy="543139"/>
            <a:chOff x="4700931" y="1759504"/>
            <a:chExt cx="733856" cy="490811"/>
          </a:xfrm>
        </p:grpSpPr>
        <p:sp>
          <p:nvSpPr>
            <p:cNvPr id="35" name="Шестиугольник 34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4795572" y="1759504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4700931" y="1934579"/>
              <a:ext cx="733856" cy="194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ХИМКИ</a:t>
              </a: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3426348" y="2938030"/>
            <a:ext cx="812096" cy="543139"/>
            <a:chOff x="4280620" y="2017917"/>
            <a:chExt cx="733856" cy="490811"/>
          </a:xfrm>
        </p:grpSpPr>
        <p:sp>
          <p:nvSpPr>
            <p:cNvPr id="36" name="Шестиугольник 35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4368748" y="2017917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4280620" y="2101724"/>
              <a:ext cx="733856" cy="2503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КРАСНО-</a:t>
              </a:r>
            </a:p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ГОРСК</a:t>
              </a: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3416941" y="3487137"/>
            <a:ext cx="812096" cy="543139"/>
            <a:chOff x="4721964" y="2282208"/>
            <a:chExt cx="733856" cy="490811"/>
          </a:xfrm>
        </p:grpSpPr>
        <p:sp>
          <p:nvSpPr>
            <p:cNvPr id="39" name="Шестиугольник 38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4817163" y="2282208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4721964" y="2456233"/>
              <a:ext cx="733856" cy="194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ВИДНОЕ</a:t>
              </a: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3437531" y="4057634"/>
            <a:ext cx="812096" cy="543139"/>
            <a:chOff x="5149423" y="3075846"/>
            <a:chExt cx="733856" cy="490811"/>
          </a:xfrm>
        </p:grpSpPr>
        <p:sp>
          <p:nvSpPr>
            <p:cNvPr id="40" name="Шестиугольник 39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5240531" y="3075846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5149423" y="3233716"/>
              <a:ext cx="733856" cy="194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ПОДОЛЬСК</a:t>
              </a: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4383706" y="4637473"/>
            <a:ext cx="812096" cy="543139"/>
            <a:chOff x="5581487" y="3372520"/>
            <a:chExt cx="733856" cy="490811"/>
          </a:xfrm>
        </p:grpSpPr>
        <p:sp>
          <p:nvSpPr>
            <p:cNvPr id="41" name="Шестиугольник 40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5664182" y="3372520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5581487" y="3539058"/>
              <a:ext cx="733856" cy="194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ЧЕХОВ</a:t>
              </a: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884512" y="4919152"/>
            <a:ext cx="812096" cy="543139"/>
            <a:chOff x="5589013" y="3887739"/>
            <a:chExt cx="733856" cy="490811"/>
          </a:xfrm>
        </p:grpSpPr>
        <p:sp>
          <p:nvSpPr>
            <p:cNvPr id="42" name="Шестиугольник 41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5689985" y="3887739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5589013" y="4061561"/>
              <a:ext cx="733856" cy="194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СЕРПУХОВ</a:t>
              </a: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3446210" y="4621942"/>
            <a:ext cx="812096" cy="543139"/>
            <a:chOff x="4677156" y="3362496"/>
            <a:chExt cx="733856" cy="490811"/>
          </a:xfrm>
        </p:grpSpPr>
        <p:sp>
          <p:nvSpPr>
            <p:cNvPr id="44" name="Шестиугольник 43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4742429" y="3362496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4677156" y="3518187"/>
              <a:ext cx="733856" cy="3059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3857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ДОМОДЕДОВО</a:t>
              </a: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4848349" y="4360955"/>
            <a:ext cx="812096" cy="543139"/>
            <a:chOff x="6023933" y="3105708"/>
            <a:chExt cx="733856" cy="490811"/>
          </a:xfrm>
        </p:grpSpPr>
        <p:sp>
          <p:nvSpPr>
            <p:cNvPr id="45" name="Шестиугольник 44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6121535" y="3105708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6023933" y="3271127"/>
              <a:ext cx="733856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СТУПИНО</a:t>
              </a:r>
            </a:p>
          </p:txBody>
        </p:sp>
      </p:grp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id="{9EBA1FF1-0D40-4068-AD37-AF16347CB2E6}"/>
              </a:ext>
            </a:extLst>
          </p:cNvPr>
          <p:cNvSpPr/>
          <p:nvPr/>
        </p:nvSpPr>
        <p:spPr>
          <a:xfrm>
            <a:off x="5448236" y="4082863"/>
            <a:ext cx="614680" cy="543139"/>
          </a:xfrm>
          <a:prstGeom prst="hexagon">
            <a:avLst>
              <a:gd name="adj" fmla="val 27540"/>
              <a:gd name="vf" fmla="val 11547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7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5362537" y="3509877"/>
            <a:ext cx="812096" cy="543139"/>
            <a:chOff x="6057296" y="2570361"/>
            <a:chExt cx="733856" cy="490811"/>
          </a:xfrm>
        </p:grpSpPr>
        <p:sp>
          <p:nvSpPr>
            <p:cNvPr id="52" name="Шестиугольник 51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6134821" y="2570361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6057296" y="2716166"/>
              <a:ext cx="733856" cy="3059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>
                  <a:solidFill>
                    <a:srgbClr val="3857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РАМЕНСКОЕ</a:t>
              </a:r>
              <a:endParaRPr lang="ru-RU" sz="800" b="1" dirty="0">
                <a:solidFill>
                  <a:srgbClr val="38572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B185C001-712F-4ADA-847A-5A620242F52E}"/>
              </a:ext>
            </a:extLst>
          </p:cNvPr>
          <p:cNvSpPr txBox="1"/>
          <p:nvPr/>
        </p:nvSpPr>
        <p:spPr>
          <a:xfrm>
            <a:off x="5341295" y="4261351"/>
            <a:ext cx="8120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385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ВОСКРЕСЕНСК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4824545" y="2673458"/>
            <a:ext cx="865631" cy="543139"/>
            <a:chOff x="6016071" y="1546924"/>
            <a:chExt cx="782233" cy="490811"/>
          </a:xfrm>
        </p:grpSpPr>
        <p:sp>
          <p:nvSpPr>
            <p:cNvPr id="43" name="Шестиугольник 42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6142414" y="1546924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6016071" y="1695333"/>
              <a:ext cx="782233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ЩЁЛКОВО</a:t>
              </a: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857633" y="3232187"/>
            <a:ext cx="865631" cy="543139"/>
            <a:chOff x="5601097" y="1803055"/>
            <a:chExt cx="782233" cy="49081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8" name="Шестиугольник 57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5702811" y="1803055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5601097" y="1955992"/>
              <a:ext cx="782233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БАЛАШИХА</a:t>
              </a: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3891692" y="3773527"/>
            <a:ext cx="865631" cy="543139"/>
            <a:chOff x="5594647" y="2309876"/>
            <a:chExt cx="782233" cy="490811"/>
          </a:xfrm>
        </p:grpSpPr>
        <p:sp>
          <p:nvSpPr>
            <p:cNvPr id="51" name="Шестиугольник 50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5702811" y="2309876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5594647" y="2448052"/>
              <a:ext cx="782233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ЛЮБЕРЦЫ</a:t>
              </a: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5346926" y="2952895"/>
            <a:ext cx="812096" cy="543139"/>
            <a:chOff x="6489492" y="1786855"/>
            <a:chExt cx="733856" cy="490811"/>
          </a:xfrm>
        </p:grpSpPr>
        <p:sp>
          <p:nvSpPr>
            <p:cNvPr id="67" name="Шестиугольник 66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6581557" y="1786855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6489492" y="1945655"/>
              <a:ext cx="733856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НОГИНСК</a:t>
              </a: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4859418" y="4927827"/>
            <a:ext cx="812096" cy="543139"/>
            <a:chOff x="6050870" y="3617966"/>
            <a:chExt cx="733856" cy="490811"/>
          </a:xfrm>
        </p:grpSpPr>
        <p:sp>
          <p:nvSpPr>
            <p:cNvPr id="61" name="Шестиугольник 60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6140068" y="3617966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6050870" y="3745403"/>
              <a:ext cx="733856" cy="194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КАШИРА</a:t>
              </a: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5336074" y="5205100"/>
            <a:ext cx="812096" cy="543139"/>
            <a:chOff x="6490071" y="3868526"/>
            <a:chExt cx="733856" cy="490811"/>
          </a:xfrm>
        </p:grpSpPr>
        <p:sp>
          <p:nvSpPr>
            <p:cNvPr id="62" name="Шестиугольник 61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6590151" y="3868526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6490071" y="4038199"/>
              <a:ext cx="733856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ОЗЕРЫ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5346925" y="5767160"/>
            <a:ext cx="812096" cy="543139"/>
            <a:chOff x="6499877" y="4376436"/>
            <a:chExt cx="733856" cy="490811"/>
          </a:xfrm>
          <a:solidFill>
            <a:schemeClr val="bg1">
              <a:lumMod val="85000"/>
            </a:schemeClr>
          </a:solidFill>
        </p:grpSpPr>
        <p:sp>
          <p:nvSpPr>
            <p:cNvPr id="64" name="Шестиугольник 63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6590151" y="4376436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6499877" y="4538801"/>
              <a:ext cx="733856" cy="222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СЕРЕБРЯННЫЕ</a:t>
              </a:r>
            </a:p>
            <a:p>
              <a:pPr algn="ctr"/>
              <a:r>
                <a:rPr lang="ru-RU" sz="5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ПРУДЫ</a:t>
              </a: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5824798" y="5499933"/>
            <a:ext cx="812096" cy="543139"/>
            <a:chOff x="6946777" y="4126487"/>
            <a:chExt cx="733856" cy="490811"/>
          </a:xfrm>
        </p:grpSpPr>
        <p:sp>
          <p:nvSpPr>
            <p:cNvPr id="63" name="Шестиугольник 62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7040234" y="4126487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6946777" y="4301433"/>
              <a:ext cx="733856" cy="194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ЗАРАЙСК</a:t>
              </a: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5834799" y="4929919"/>
            <a:ext cx="812096" cy="543139"/>
            <a:chOff x="6934146" y="3594456"/>
            <a:chExt cx="733856" cy="490811"/>
          </a:xfrm>
        </p:grpSpPr>
        <p:sp>
          <p:nvSpPr>
            <p:cNvPr id="66" name="Шестиугольник 65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7023344" y="3594456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6934146" y="3741098"/>
              <a:ext cx="733856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ЛУХОВИЦЫ</a:t>
              </a: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5347039" y="4648293"/>
            <a:ext cx="812096" cy="543139"/>
            <a:chOff x="6491512" y="3339963"/>
            <a:chExt cx="733856" cy="490811"/>
          </a:xfrm>
          <a:solidFill>
            <a:schemeClr val="bg1">
              <a:lumMod val="85000"/>
            </a:schemeClr>
          </a:solidFill>
        </p:grpSpPr>
        <p:sp>
          <p:nvSpPr>
            <p:cNvPr id="65" name="Шестиугольник 64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6581753" y="3339963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6491512" y="3475584"/>
              <a:ext cx="733856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КОЛОМНА</a:t>
              </a: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5834799" y="4375767"/>
            <a:ext cx="812096" cy="543139"/>
            <a:chOff x="6944148" y="3085225"/>
            <a:chExt cx="733856" cy="49081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9" name="Шестиугольник 68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7033346" y="3085225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6944148" y="3218482"/>
              <a:ext cx="733856" cy="194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ЕГОРЕВСК</a:t>
              </a: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6303856" y="4092889"/>
            <a:ext cx="812096" cy="543139"/>
            <a:chOff x="7375882" y="2821134"/>
            <a:chExt cx="733856" cy="49081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7" name="Шестиугольник 76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7475210" y="2821134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7375882" y="3001170"/>
              <a:ext cx="733856" cy="194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ШАТУРА</a:t>
              </a: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5824797" y="3807594"/>
            <a:ext cx="812096" cy="543139"/>
            <a:chOff x="6938493" y="2563325"/>
            <a:chExt cx="733856" cy="49081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81" name="Шестиугольник 80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7033346" y="2563325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6938493" y="2694111"/>
              <a:ext cx="733856" cy="2503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ОРЕХОВО-</a:t>
              </a:r>
            </a:p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ЗУЕВО</a:t>
              </a: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5878875" y="3243332"/>
            <a:ext cx="812095" cy="543139"/>
            <a:chOff x="6525679" y="2316568"/>
            <a:chExt cx="733856" cy="490811"/>
          </a:xfrm>
        </p:grpSpPr>
        <p:sp>
          <p:nvSpPr>
            <p:cNvPr id="80" name="Шестиугольник 79">
              <a:extLst>
                <a:ext uri="{FF2B5EF4-FFF2-40B4-BE49-F238E27FC236}">
                  <a16:creationId xmlns:a16="http://schemas.microsoft.com/office/drawing/2014/main" id="{9EBA1FF1-0D40-4068-AD37-AF16347CB2E6}"/>
                </a:ext>
              </a:extLst>
            </p:cNvPr>
            <p:cNvSpPr/>
            <p:nvPr/>
          </p:nvSpPr>
          <p:spPr>
            <a:xfrm>
              <a:off x="6569562" y="2316568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185C001-712F-4ADA-847A-5A620242F52E}"/>
                </a:ext>
              </a:extLst>
            </p:cNvPr>
            <p:cNvSpPr txBox="1"/>
            <p:nvPr/>
          </p:nvSpPr>
          <p:spPr>
            <a:xfrm>
              <a:off x="6525679" y="2467480"/>
              <a:ext cx="733856" cy="1564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525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ЭЛЕКТРОСТАЛЬ</a:t>
              </a:r>
            </a:p>
          </p:txBody>
        </p:sp>
      </p:grp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4C553574-ABE8-44FD-8B6D-827B70AE9A76}"/>
              </a:ext>
            </a:extLst>
          </p:cNvPr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8EBF0337-9B34-4721-A2A9-B454D89F2610}"/>
              </a:ext>
            </a:extLst>
          </p:cNvPr>
          <p:cNvSpPr/>
          <p:nvPr/>
        </p:nvSpPr>
        <p:spPr>
          <a:xfrm>
            <a:off x="929196" y="235538"/>
            <a:ext cx="8003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контрольно-экспертных мероприятий по случаям оказания медицинской помощи пациентам с онкологическими заболеваниями с применением ПХТ в разрезе муниципальных образований Московской области</a:t>
            </a:r>
          </a:p>
        </p:txBody>
      </p:sp>
      <p:sp>
        <p:nvSpPr>
          <p:cNvPr id="128" name="Номер слайда 14">
            <a:extLst>
              <a:ext uri="{FF2B5EF4-FFF2-40B4-BE49-F238E27FC236}">
                <a16:creationId xmlns:a16="http://schemas.microsoft.com/office/drawing/2014/main" id="{FB6E6E3E-521C-4E0D-812E-F3DD5E21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392" y="6492875"/>
            <a:ext cx="1043608" cy="365125"/>
          </a:xfrm>
        </p:spPr>
        <p:txBody>
          <a:bodyPr/>
          <a:lstStyle/>
          <a:p>
            <a:r>
              <a:rPr lang="ru-RU" dirty="0"/>
              <a:t>2</a:t>
            </a:r>
            <a:r>
              <a:rPr lang="en-US" dirty="0"/>
              <a:t>7</a:t>
            </a:r>
            <a:endParaRPr lang="ru-RU" dirty="0"/>
          </a:p>
        </p:txBody>
      </p:sp>
      <p:sp>
        <p:nvSpPr>
          <p:cNvPr id="129" name="Скругленный прямоугольник 4">
            <a:extLst>
              <a:ext uri="{FF2B5EF4-FFF2-40B4-BE49-F238E27FC236}">
                <a16:creationId xmlns:a16="http://schemas.microsoft.com/office/drawing/2014/main" id="{1FBD03B8-36AB-44DA-A313-DB79D8048157}"/>
              </a:ext>
            </a:extLst>
          </p:cNvPr>
          <p:cNvSpPr/>
          <p:nvPr/>
        </p:nvSpPr>
        <p:spPr>
          <a:xfrm>
            <a:off x="227349" y="5678960"/>
            <a:ext cx="3776644" cy="87936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defTabSz="977900">
              <a:spcBef>
                <a:spcPct val="0"/>
              </a:spcBef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Московской области </a:t>
            </a:r>
          </a:p>
          <a:p>
            <a:pPr lvl="0" defTabSz="977900">
              <a:spcBef>
                <a:spcPct val="0"/>
              </a:spcBef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выявленных дефектов (2022 год) </a:t>
            </a:r>
          </a:p>
          <a:p>
            <a:pPr lvl="0" defTabSz="977900">
              <a:spcBef>
                <a:spcPct val="0"/>
              </a:spcBef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</a:t>
            </a:r>
            <a:r>
              <a:rPr lang="en-US" sz="15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5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проверенных</a:t>
            </a:r>
            <a:endParaRPr lang="en-US" sz="15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Скругленный прямоугольник 4">
            <a:extLst>
              <a:ext uri="{FF2B5EF4-FFF2-40B4-BE49-F238E27FC236}">
                <a16:creationId xmlns:a16="http://schemas.microsoft.com/office/drawing/2014/main" id="{83D6F1E1-CC92-4204-B474-7AF0DB24CAE5}"/>
              </a:ext>
            </a:extLst>
          </p:cNvPr>
          <p:cNvSpPr/>
          <p:nvPr/>
        </p:nvSpPr>
        <p:spPr>
          <a:xfrm>
            <a:off x="6666564" y="1275311"/>
            <a:ext cx="2350363" cy="292056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77900">
              <a:spcBef>
                <a:spcPct val="0"/>
              </a:spcBef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 среднеобластного показателя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77900">
              <a:spcBef>
                <a:spcPct val="0"/>
              </a:spcBef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организация</a:t>
            </a:r>
          </a:p>
        </p:txBody>
      </p:sp>
      <p:sp>
        <p:nvSpPr>
          <p:cNvPr id="131" name="Скругленный прямоугольник 4">
            <a:extLst>
              <a:ext uri="{FF2B5EF4-FFF2-40B4-BE49-F238E27FC236}">
                <a16:creationId xmlns:a16="http://schemas.microsoft.com/office/drawing/2014/main" id="{1E3323A3-3368-43E6-8178-719235D0B22D}"/>
              </a:ext>
            </a:extLst>
          </p:cNvPr>
          <p:cNvSpPr/>
          <p:nvPr/>
        </p:nvSpPr>
        <p:spPr>
          <a:xfrm>
            <a:off x="6677133" y="1653738"/>
            <a:ext cx="2350363" cy="274181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77900">
              <a:spcBef>
                <a:spcPct val="0"/>
              </a:spcBef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среднеобластного показателя (18 медицинских организаций)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1B23C0-2DAE-42BB-8C39-15B06DAEA130}"/>
              </a:ext>
            </a:extLst>
          </p:cNvPr>
          <p:cNvSpPr/>
          <p:nvPr/>
        </p:nvSpPr>
        <p:spPr>
          <a:xfrm>
            <a:off x="6450029" y="1346348"/>
            <a:ext cx="114923" cy="136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F8A369E6-9070-41E8-9E27-85E110AC5100}"/>
              </a:ext>
            </a:extLst>
          </p:cNvPr>
          <p:cNvSpPr/>
          <p:nvPr/>
        </p:nvSpPr>
        <p:spPr>
          <a:xfrm>
            <a:off x="6448571" y="1710020"/>
            <a:ext cx="116240" cy="1412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607FDF72-1713-457F-A78F-C38774BBFE6A}"/>
              </a:ext>
            </a:extLst>
          </p:cNvPr>
          <p:cNvGrpSpPr/>
          <p:nvPr/>
        </p:nvGrpSpPr>
        <p:grpSpPr>
          <a:xfrm>
            <a:off x="4368534" y="3505263"/>
            <a:ext cx="865631" cy="543139"/>
            <a:chOff x="5594647" y="2309876"/>
            <a:chExt cx="782233" cy="490811"/>
          </a:xfrm>
        </p:grpSpPr>
        <p:sp>
          <p:nvSpPr>
            <p:cNvPr id="134" name="Шестиугольник 133">
              <a:extLst>
                <a:ext uri="{FF2B5EF4-FFF2-40B4-BE49-F238E27FC236}">
                  <a16:creationId xmlns:a16="http://schemas.microsoft.com/office/drawing/2014/main" id="{F3F24512-BF43-40C5-A2DF-54BF37C133E0}"/>
                </a:ext>
              </a:extLst>
            </p:cNvPr>
            <p:cNvSpPr/>
            <p:nvPr/>
          </p:nvSpPr>
          <p:spPr>
            <a:xfrm>
              <a:off x="5702811" y="2309876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0F55339-EF16-484A-A2D5-65550309E047}"/>
                </a:ext>
              </a:extLst>
            </p:cNvPr>
            <p:cNvSpPr txBox="1"/>
            <p:nvPr/>
          </p:nvSpPr>
          <p:spPr>
            <a:xfrm>
              <a:off x="5594647" y="2448052"/>
              <a:ext cx="782233" cy="194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РЕУТОВ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78B296BE-E601-456E-936A-09A53DEF5BB8}"/>
              </a:ext>
            </a:extLst>
          </p:cNvPr>
          <p:cNvGrpSpPr/>
          <p:nvPr/>
        </p:nvGrpSpPr>
        <p:grpSpPr>
          <a:xfrm>
            <a:off x="4400556" y="2948329"/>
            <a:ext cx="812096" cy="543139"/>
            <a:chOff x="5149423" y="1489440"/>
            <a:chExt cx="733856" cy="490811"/>
          </a:xfrm>
        </p:grpSpPr>
        <p:sp>
          <p:nvSpPr>
            <p:cNvPr id="137" name="Шестиугольник 136">
              <a:extLst>
                <a:ext uri="{FF2B5EF4-FFF2-40B4-BE49-F238E27FC236}">
                  <a16:creationId xmlns:a16="http://schemas.microsoft.com/office/drawing/2014/main" id="{FC401349-32E0-4C9D-B529-608079C08F5C}"/>
                </a:ext>
              </a:extLst>
            </p:cNvPr>
            <p:cNvSpPr/>
            <p:nvPr/>
          </p:nvSpPr>
          <p:spPr>
            <a:xfrm>
              <a:off x="5228612" y="1489440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79F2B6FC-19D9-4457-93EE-D6F4AD48EBA0}"/>
                </a:ext>
              </a:extLst>
            </p:cNvPr>
            <p:cNvSpPr txBox="1"/>
            <p:nvPr/>
          </p:nvSpPr>
          <p:spPr>
            <a:xfrm>
              <a:off x="5149423" y="1627513"/>
              <a:ext cx="733856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КОРОЛЕВ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CCEE9E1-EEAE-4504-B3D3-816E6012B76D}"/>
              </a:ext>
            </a:extLst>
          </p:cNvPr>
          <p:cNvGrpSpPr/>
          <p:nvPr/>
        </p:nvGrpSpPr>
        <p:grpSpPr>
          <a:xfrm>
            <a:off x="3881200" y="4345001"/>
            <a:ext cx="865631" cy="543139"/>
            <a:chOff x="5594647" y="2309876"/>
            <a:chExt cx="782233" cy="490811"/>
          </a:xfrm>
        </p:grpSpPr>
        <p:sp>
          <p:nvSpPr>
            <p:cNvPr id="140" name="Шестиугольник 139">
              <a:extLst>
                <a:ext uri="{FF2B5EF4-FFF2-40B4-BE49-F238E27FC236}">
                  <a16:creationId xmlns:a16="http://schemas.microsoft.com/office/drawing/2014/main" id="{CCFDE4B2-3AE2-42F3-9B9E-CBEACCF299A7}"/>
                </a:ext>
              </a:extLst>
            </p:cNvPr>
            <p:cNvSpPr/>
            <p:nvPr/>
          </p:nvSpPr>
          <p:spPr>
            <a:xfrm>
              <a:off x="5702811" y="2309876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2F7C5F7-CCAF-48B9-A224-34E497DCFA13}"/>
                </a:ext>
              </a:extLst>
            </p:cNvPr>
            <p:cNvSpPr txBox="1"/>
            <p:nvPr/>
          </p:nvSpPr>
          <p:spPr>
            <a:xfrm>
              <a:off x="5594647" y="2448052"/>
              <a:ext cx="782233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ЛЫТКАРИНО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F6DA1B59-DCCE-4608-84A5-C7A12E93B729}"/>
              </a:ext>
            </a:extLst>
          </p:cNvPr>
          <p:cNvGrpSpPr/>
          <p:nvPr/>
        </p:nvGrpSpPr>
        <p:grpSpPr>
          <a:xfrm>
            <a:off x="3919807" y="2099242"/>
            <a:ext cx="812096" cy="543139"/>
            <a:chOff x="5149423" y="1496875"/>
            <a:chExt cx="733856" cy="490811"/>
          </a:xfrm>
        </p:grpSpPr>
        <p:sp>
          <p:nvSpPr>
            <p:cNvPr id="143" name="Шестиугольник 142">
              <a:extLst>
                <a:ext uri="{FF2B5EF4-FFF2-40B4-BE49-F238E27FC236}">
                  <a16:creationId xmlns:a16="http://schemas.microsoft.com/office/drawing/2014/main" id="{724BBB14-1C79-45AF-98F8-93B4F4492557}"/>
                </a:ext>
              </a:extLst>
            </p:cNvPr>
            <p:cNvSpPr/>
            <p:nvPr/>
          </p:nvSpPr>
          <p:spPr>
            <a:xfrm>
              <a:off x="5235309" y="1496875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DD128332-54EB-4E78-A4A4-C2D70C2A086E}"/>
                </a:ext>
              </a:extLst>
            </p:cNvPr>
            <p:cNvSpPr txBox="1"/>
            <p:nvPr/>
          </p:nvSpPr>
          <p:spPr>
            <a:xfrm>
              <a:off x="5149423" y="1627513"/>
              <a:ext cx="733856" cy="2503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ДОЛГО-ПРУДНЫЙ</a:t>
              </a:r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87A3FA7F-88E0-4545-A922-F94F9FDFB56C}"/>
              </a:ext>
            </a:extLst>
          </p:cNvPr>
          <p:cNvGrpSpPr/>
          <p:nvPr/>
        </p:nvGrpSpPr>
        <p:grpSpPr>
          <a:xfrm>
            <a:off x="3396427" y="1809229"/>
            <a:ext cx="865631" cy="543139"/>
            <a:chOff x="5110083" y="969386"/>
            <a:chExt cx="782233" cy="490811"/>
          </a:xfrm>
        </p:grpSpPr>
        <p:sp>
          <p:nvSpPr>
            <p:cNvPr id="146" name="Шестиугольник 145">
              <a:extLst>
                <a:ext uri="{FF2B5EF4-FFF2-40B4-BE49-F238E27FC236}">
                  <a16:creationId xmlns:a16="http://schemas.microsoft.com/office/drawing/2014/main" id="{F855F2A0-EDEC-4554-BDEA-6A3087DC8C98}"/>
                </a:ext>
              </a:extLst>
            </p:cNvPr>
            <p:cNvSpPr/>
            <p:nvPr/>
          </p:nvSpPr>
          <p:spPr>
            <a:xfrm>
              <a:off x="5227162" y="969386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C216AC5-929A-4714-821E-23DB00618DAB}"/>
                </a:ext>
              </a:extLst>
            </p:cNvPr>
            <p:cNvSpPr txBox="1"/>
            <p:nvPr/>
          </p:nvSpPr>
          <p:spPr>
            <a:xfrm>
              <a:off x="5110083" y="1108666"/>
              <a:ext cx="782233" cy="194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ЛОБНЯ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E17FC19B-6A63-45FA-8A76-EC18B998B695}"/>
              </a:ext>
            </a:extLst>
          </p:cNvPr>
          <p:cNvGrpSpPr/>
          <p:nvPr/>
        </p:nvGrpSpPr>
        <p:grpSpPr>
          <a:xfrm>
            <a:off x="3404405" y="1243943"/>
            <a:ext cx="812096" cy="543139"/>
            <a:chOff x="5605309" y="1293907"/>
            <a:chExt cx="733856" cy="490811"/>
          </a:xfrm>
        </p:grpSpPr>
        <p:sp>
          <p:nvSpPr>
            <p:cNvPr id="149" name="Шестиугольник 148">
              <a:extLst>
                <a:ext uri="{FF2B5EF4-FFF2-40B4-BE49-F238E27FC236}">
                  <a16:creationId xmlns:a16="http://schemas.microsoft.com/office/drawing/2014/main" id="{C3E9455D-2F8B-419C-905F-70B02EE2BFF7}"/>
                </a:ext>
              </a:extLst>
            </p:cNvPr>
            <p:cNvSpPr/>
            <p:nvPr/>
          </p:nvSpPr>
          <p:spPr>
            <a:xfrm>
              <a:off x="5708588" y="1293907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BA6E4CCB-CE86-4BD6-8A97-BD94A4B26072}"/>
                </a:ext>
              </a:extLst>
            </p:cNvPr>
            <p:cNvSpPr txBox="1"/>
            <p:nvPr/>
          </p:nvSpPr>
          <p:spPr>
            <a:xfrm>
              <a:off x="5605309" y="1440929"/>
              <a:ext cx="733856" cy="194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ДУБНА</a:t>
              </a:r>
            </a:p>
          </p:txBody>
        </p:sp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50203ED4-49BF-4F98-A861-0ADDB9D73364}"/>
              </a:ext>
            </a:extLst>
          </p:cNvPr>
          <p:cNvGrpSpPr/>
          <p:nvPr/>
        </p:nvGrpSpPr>
        <p:grpSpPr>
          <a:xfrm>
            <a:off x="4888067" y="3797282"/>
            <a:ext cx="812096" cy="543139"/>
            <a:chOff x="6057296" y="2570361"/>
            <a:chExt cx="733856" cy="490811"/>
          </a:xfrm>
        </p:grpSpPr>
        <p:sp>
          <p:nvSpPr>
            <p:cNvPr id="152" name="Шестиугольник 151">
              <a:extLst>
                <a:ext uri="{FF2B5EF4-FFF2-40B4-BE49-F238E27FC236}">
                  <a16:creationId xmlns:a16="http://schemas.microsoft.com/office/drawing/2014/main" id="{6AB8FF41-05AC-4D94-B572-7F409DFA0D10}"/>
                </a:ext>
              </a:extLst>
            </p:cNvPr>
            <p:cNvSpPr/>
            <p:nvPr/>
          </p:nvSpPr>
          <p:spPr>
            <a:xfrm>
              <a:off x="6134821" y="2570361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59E401B-D07A-4A69-9639-F3DD2FA15B92}"/>
                </a:ext>
              </a:extLst>
            </p:cNvPr>
            <p:cNvSpPr txBox="1"/>
            <p:nvPr/>
          </p:nvSpPr>
          <p:spPr>
            <a:xfrm>
              <a:off x="6057296" y="2716166"/>
              <a:ext cx="733856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ЖУКОВСКИЙ</a:t>
              </a:r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BF13ECCC-B439-4D4A-82CE-BB0C2BBDDBA8}"/>
              </a:ext>
            </a:extLst>
          </p:cNvPr>
          <p:cNvGrpSpPr/>
          <p:nvPr/>
        </p:nvGrpSpPr>
        <p:grpSpPr>
          <a:xfrm>
            <a:off x="4398838" y="4066875"/>
            <a:ext cx="812096" cy="543139"/>
            <a:chOff x="6057296" y="2570361"/>
            <a:chExt cx="733856" cy="490811"/>
          </a:xfrm>
        </p:grpSpPr>
        <p:sp>
          <p:nvSpPr>
            <p:cNvPr id="155" name="Шестиугольник 154">
              <a:extLst>
                <a:ext uri="{FF2B5EF4-FFF2-40B4-BE49-F238E27FC236}">
                  <a16:creationId xmlns:a16="http://schemas.microsoft.com/office/drawing/2014/main" id="{A594BE5A-DDF6-41AC-BFE1-26B6B0E51551}"/>
                </a:ext>
              </a:extLst>
            </p:cNvPr>
            <p:cNvSpPr/>
            <p:nvPr/>
          </p:nvSpPr>
          <p:spPr>
            <a:xfrm>
              <a:off x="6134821" y="2570361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1237CC01-E4DF-4AE5-AA54-0F1C6E7C03F0}"/>
                </a:ext>
              </a:extLst>
            </p:cNvPr>
            <p:cNvSpPr txBox="1"/>
            <p:nvPr/>
          </p:nvSpPr>
          <p:spPr>
            <a:xfrm>
              <a:off x="6057296" y="2716166"/>
              <a:ext cx="733856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ДЗЕРЖИНСКИЙ</a:t>
              </a:r>
            </a:p>
          </p:txBody>
        </p:sp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F9F20C9B-3A57-4D35-BD8E-BA7EDC189456}"/>
              </a:ext>
            </a:extLst>
          </p:cNvPr>
          <p:cNvGrpSpPr/>
          <p:nvPr/>
        </p:nvGrpSpPr>
        <p:grpSpPr>
          <a:xfrm>
            <a:off x="6293292" y="2952788"/>
            <a:ext cx="812095" cy="543139"/>
            <a:chOff x="6470096" y="2309739"/>
            <a:chExt cx="733856" cy="490811"/>
          </a:xfrm>
        </p:grpSpPr>
        <p:sp>
          <p:nvSpPr>
            <p:cNvPr id="158" name="Шестиугольник 157">
              <a:extLst>
                <a:ext uri="{FF2B5EF4-FFF2-40B4-BE49-F238E27FC236}">
                  <a16:creationId xmlns:a16="http://schemas.microsoft.com/office/drawing/2014/main" id="{3D98B7F2-FE08-418F-AD79-8F805E0C7902}"/>
                </a:ext>
              </a:extLst>
            </p:cNvPr>
            <p:cNvSpPr/>
            <p:nvPr/>
          </p:nvSpPr>
          <p:spPr>
            <a:xfrm>
              <a:off x="6576315" y="2309739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D92BF0A2-A51A-406D-BFE6-AF5A948E7273}"/>
                </a:ext>
              </a:extLst>
            </p:cNvPr>
            <p:cNvSpPr txBox="1"/>
            <p:nvPr/>
          </p:nvSpPr>
          <p:spPr>
            <a:xfrm>
              <a:off x="6470096" y="2453875"/>
              <a:ext cx="733856" cy="2294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25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ПАВЛОВСКИЙ</a:t>
              </a:r>
            </a:p>
            <a:p>
              <a:pPr algn="ctr"/>
              <a:r>
                <a:rPr lang="ru-RU" sz="525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ПОСАД</a:t>
              </a:r>
            </a:p>
          </p:txBody>
        </p:sp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FBA8DA87-ECB6-43E5-82EE-CA23925613EA}"/>
              </a:ext>
            </a:extLst>
          </p:cNvPr>
          <p:cNvGrpSpPr/>
          <p:nvPr/>
        </p:nvGrpSpPr>
        <p:grpSpPr>
          <a:xfrm>
            <a:off x="5878879" y="2677606"/>
            <a:ext cx="812095" cy="543139"/>
            <a:chOff x="6530965" y="2309739"/>
            <a:chExt cx="733856" cy="490811"/>
          </a:xfrm>
        </p:grpSpPr>
        <p:sp>
          <p:nvSpPr>
            <p:cNvPr id="161" name="Шестиугольник 160">
              <a:extLst>
                <a:ext uri="{FF2B5EF4-FFF2-40B4-BE49-F238E27FC236}">
                  <a16:creationId xmlns:a16="http://schemas.microsoft.com/office/drawing/2014/main" id="{5BE271E6-A16B-4A65-A35D-AA0866402331}"/>
                </a:ext>
              </a:extLst>
            </p:cNvPr>
            <p:cNvSpPr/>
            <p:nvPr/>
          </p:nvSpPr>
          <p:spPr>
            <a:xfrm>
              <a:off x="6576315" y="2309739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DB9CC7A5-3D4E-4763-84F1-EAAD29344936}"/>
                </a:ext>
              </a:extLst>
            </p:cNvPr>
            <p:cNvSpPr txBox="1"/>
            <p:nvPr/>
          </p:nvSpPr>
          <p:spPr>
            <a:xfrm>
              <a:off x="6530965" y="2480790"/>
              <a:ext cx="733856" cy="1564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525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ЭЛЕКТРОГОРСК</a:t>
              </a:r>
            </a:p>
          </p:txBody>
        </p:sp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F34449D2-A945-4D11-8FA9-8B664C6C062B}"/>
              </a:ext>
            </a:extLst>
          </p:cNvPr>
          <p:cNvGrpSpPr/>
          <p:nvPr/>
        </p:nvGrpSpPr>
        <p:grpSpPr>
          <a:xfrm>
            <a:off x="5391844" y="2379909"/>
            <a:ext cx="812095" cy="543139"/>
            <a:chOff x="6525156" y="2309739"/>
            <a:chExt cx="733856" cy="490811"/>
          </a:xfrm>
        </p:grpSpPr>
        <p:sp>
          <p:nvSpPr>
            <p:cNvPr id="164" name="Шестиугольник 163">
              <a:extLst>
                <a:ext uri="{FF2B5EF4-FFF2-40B4-BE49-F238E27FC236}">
                  <a16:creationId xmlns:a16="http://schemas.microsoft.com/office/drawing/2014/main" id="{B8346A29-51CF-4B31-9563-572A013CF916}"/>
                </a:ext>
              </a:extLst>
            </p:cNvPr>
            <p:cNvSpPr/>
            <p:nvPr/>
          </p:nvSpPr>
          <p:spPr>
            <a:xfrm>
              <a:off x="6576315" y="2309739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5D3A438-4517-4CD7-8DF7-6F20274A0991}"/>
                </a:ext>
              </a:extLst>
            </p:cNvPr>
            <p:cNvSpPr txBox="1"/>
            <p:nvPr/>
          </p:nvSpPr>
          <p:spPr>
            <a:xfrm>
              <a:off x="6525156" y="2480200"/>
              <a:ext cx="733856" cy="1564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525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ЧЕРНОГОЛОВКА</a:t>
              </a:r>
            </a:p>
          </p:txBody>
        </p:sp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EBD3ADB9-CC13-48C5-BD18-0701BA063C64}"/>
              </a:ext>
            </a:extLst>
          </p:cNvPr>
          <p:cNvGrpSpPr/>
          <p:nvPr/>
        </p:nvGrpSpPr>
        <p:grpSpPr>
          <a:xfrm>
            <a:off x="4378480" y="5213589"/>
            <a:ext cx="812096" cy="543139"/>
            <a:chOff x="6050870" y="3617966"/>
            <a:chExt cx="733856" cy="490811"/>
          </a:xfrm>
        </p:grpSpPr>
        <p:sp>
          <p:nvSpPr>
            <p:cNvPr id="167" name="Шестиугольник 166">
              <a:extLst>
                <a:ext uri="{FF2B5EF4-FFF2-40B4-BE49-F238E27FC236}">
                  <a16:creationId xmlns:a16="http://schemas.microsoft.com/office/drawing/2014/main" id="{1F5798E3-8EB5-4AD9-A22E-1C74C5F34DC0}"/>
                </a:ext>
              </a:extLst>
            </p:cNvPr>
            <p:cNvSpPr/>
            <p:nvPr/>
          </p:nvSpPr>
          <p:spPr>
            <a:xfrm>
              <a:off x="6140068" y="3617966"/>
              <a:ext cx="555460" cy="490811"/>
            </a:xfrm>
            <a:prstGeom prst="hexagon">
              <a:avLst>
                <a:gd name="adj" fmla="val 2754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7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BC97272-F158-40C0-80CA-441F827A06AF}"/>
                </a:ext>
              </a:extLst>
            </p:cNvPr>
            <p:cNvSpPr txBox="1"/>
            <p:nvPr/>
          </p:nvSpPr>
          <p:spPr>
            <a:xfrm>
              <a:off x="6050870" y="3779244"/>
              <a:ext cx="733856" cy="1668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" b="1" dirty="0">
                  <a:solidFill>
                    <a:srgbClr val="3857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ПРОТВИНО</a:t>
              </a:r>
            </a:p>
          </p:txBody>
        </p:sp>
      </p:grp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id="{F8618854-76C5-47F1-95E2-C4A6282A1B83}"/>
              </a:ext>
            </a:extLst>
          </p:cNvPr>
          <p:cNvSpPr/>
          <p:nvPr/>
        </p:nvSpPr>
        <p:spPr>
          <a:xfrm>
            <a:off x="6449888" y="2106621"/>
            <a:ext cx="114923" cy="1360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Скругленный прямоугольник 4">
            <a:extLst>
              <a:ext uri="{FF2B5EF4-FFF2-40B4-BE49-F238E27FC236}">
                <a16:creationId xmlns:a16="http://schemas.microsoft.com/office/drawing/2014/main" id="{2F87A6F1-290F-4580-B9CA-1C9674E1D836}"/>
              </a:ext>
            </a:extLst>
          </p:cNvPr>
          <p:cNvSpPr/>
          <p:nvPr/>
        </p:nvSpPr>
        <p:spPr>
          <a:xfrm>
            <a:off x="6668057" y="2006375"/>
            <a:ext cx="2210539" cy="629840"/>
          </a:xfrm>
          <a:prstGeom prst="rect">
            <a:avLst/>
          </a:prstGeom>
          <a:noFill/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77900">
              <a:spcBef>
                <a:spcPct val="0"/>
              </a:spcBef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случаи оказания медицинской помощи пациентам с онкологическими заболеваниями  с применением ПХТ </a:t>
            </a:r>
          </a:p>
        </p:txBody>
      </p:sp>
      <p:pic>
        <p:nvPicPr>
          <p:cNvPr id="169" name="Рисунок 168" descr="tfoms_logo.png">
            <a:extLst>
              <a:ext uri="{FF2B5EF4-FFF2-40B4-BE49-F238E27FC236}">
                <a16:creationId xmlns:a16="http://schemas.microsoft.com/office/drawing/2014/main" id="{D1EA0C06-C0D8-436B-A25E-EC67736283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cxnSp>
        <p:nvCxnSpPr>
          <p:cNvPr id="172" name="Прямая соединительная линия 171">
            <a:extLst>
              <a:ext uri="{FF2B5EF4-FFF2-40B4-BE49-F238E27FC236}">
                <a16:creationId xmlns:a16="http://schemas.microsoft.com/office/drawing/2014/main" id="{9897D15A-DC26-4011-BCA9-87741F149013}"/>
              </a:ext>
            </a:extLst>
          </p:cNvPr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92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D3E6AAD-C41A-4AA5-BAF4-529565A27CE9}"/>
              </a:ext>
            </a:extLst>
          </p:cNvPr>
          <p:cNvSpPr/>
          <p:nvPr/>
        </p:nvSpPr>
        <p:spPr>
          <a:xfrm>
            <a:off x="241690" y="1314148"/>
            <a:ext cx="8651779" cy="29868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D47987-4D5D-4BCD-B16B-07AB37C9D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529" y="5443758"/>
            <a:ext cx="1370942" cy="131632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63610" y="169222"/>
            <a:ext cx="7699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круглосуточного Контакт-центра ТФОМС МО (Горячая линия)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СМО</a:t>
            </a:r>
          </a:p>
        </p:txBody>
      </p:sp>
      <p:pic>
        <p:nvPicPr>
          <p:cNvPr id="13" name="Рисунок 12" descr="tfoms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648" y="103975"/>
            <a:ext cx="557557" cy="474956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440000" y="107983"/>
            <a:ext cx="7523247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3200" y="1052736"/>
            <a:ext cx="8817599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1A99A96-A8B1-44EE-8BE1-752A4CF832C7}"/>
              </a:ext>
            </a:extLst>
          </p:cNvPr>
          <p:cNvSpPr/>
          <p:nvPr/>
        </p:nvSpPr>
        <p:spPr>
          <a:xfrm>
            <a:off x="1115616" y="1461436"/>
            <a:ext cx="712879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    8 800 707 05 61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D3AD469-DAB7-4361-AA56-DD15F8452ABF}"/>
              </a:ext>
            </a:extLst>
          </p:cNvPr>
          <p:cNvSpPr/>
          <p:nvPr/>
        </p:nvSpPr>
        <p:spPr>
          <a:xfrm>
            <a:off x="703205" y="3133179"/>
            <a:ext cx="2975446" cy="98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3A1F4CA-A34D-449A-B1DA-A7641C102483}"/>
              </a:ext>
            </a:extLst>
          </p:cNvPr>
          <p:cNvSpPr/>
          <p:nvPr/>
        </p:nvSpPr>
        <p:spPr>
          <a:xfrm>
            <a:off x="241690" y="5457295"/>
            <a:ext cx="3306438" cy="12400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номера телефонов горячей линии в СМО</a:t>
            </a: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AC1C281D-F0E6-471D-B23D-C304E301A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38000"/>
                    </a14:imgEffect>
                    <a14:imgEffect>
                      <a14:brightnessContrast bright="-5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09" y="1560080"/>
            <a:ext cx="677187" cy="470358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>
            <a:noFill/>
          </a:ln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ED2972CA-E488-4708-A868-C083E56F7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65" y="3179419"/>
            <a:ext cx="978467" cy="93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0FBA732-B896-4FC1-8CFC-DA05AFD63D90}"/>
              </a:ext>
            </a:extLst>
          </p:cNvPr>
          <p:cNvSpPr/>
          <p:nvPr/>
        </p:nvSpPr>
        <p:spPr>
          <a:xfrm>
            <a:off x="5595872" y="5457295"/>
            <a:ext cx="3297597" cy="1235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sz="3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ru-RU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обращений в год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Фото и Картинка плюс">
            <a:extLst>
              <a:ext uri="{FF2B5EF4-FFF2-40B4-BE49-F238E27FC236}">
                <a16:creationId xmlns:a16="http://schemas.microsoft.com/office/drawing/2014/main" id="{1F206606-3635-4F92-B596-6D2F93FD7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ED717C-7AB5-474D-927B-AF5AFEE46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9977" y="4480664"/>
            <a:ext cx="704045" cy="70168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2CC7ADD-B00E-4767-8F35-68852405BDD5}"/>
              </a:ext>
            </a:extLst>
          </p:cNvPr>
          <p:cNvSpPr/>
          <p:nvPr/>
        </p:nvSpPr>
        <p:spPr>
          <a:xfrm>
            <a:off x="5724128" y="3117759"/>
            <a:ext cx="1915291" cy="961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дней в неделю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D42AED-4695-4E20-91CF-D0367790AE0D}"/>
              </a:ext>
            </a:extLst>
          </p:cNvPr>
          <p:cNvSpPr/>
          <p:nvPr/>
        </p:nvSpPr>
        <p:spPr>
          <a:xfrm>
            <a:off x="3131826" y="2322292"/>
            <a:ext cx="2698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15.01.2020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886BA3-D57C-44CD-9677-7CF1AE15AC2C}"/>
              </a:ext>
            </a:extLst>
          </p:cNvPr>
          <p:cNvSpPr txBox="1"/>
          <p:nvPr/>
        </p:nvSpPr>
        <p:spPr>
          <a:xfrm>
            <a:off x="8676456" y="6581001"/>
            <a:ext cx="467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3622427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950838" y="187074"/>
            <a:ext cx="81931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работы телефонов «Горячей линии» СМО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содействия в получении медицинской помощи</a:t>
            </a:r>
          </a:p>
        </p:txBody>
      </p:sp>
      <p:pic>
        <p:nvPicPr>
          <p:cNvPr id="13" name="Рисунок 12" descr="tfom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47" y="8559"/>
            <a:ext cx="609929" cy="519569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440000" y="107983"/>
            <a:ext cx="7523247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3200" y="1052736"/>
            <a:ext cx="8817599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9BDB4C6-2E7C-421C-8BA5-D7C7BA5AAFA8}"/>
              </a:ext>
            </a:extLst>
          </p:cNvPr>
          <p:cNvSpPr txBox="1"/>
          <p:nvPr/>
        </p:nvSpPr>
        <p:spPr>
          <a:xfrm>
            <a:off x="8460432" y="6581001"/>
            <a:ext cx="683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2BAAFA-FA2F-479C-B87E-25C15809E511}"/>
              </a:ext>
            </a:extLst>
          </p:cNvPr>
          <p:cNvSpPr/>
          <p:nvPr/>
        </p:nvSpPr>
        <p:spPr>
          <a:xfrm>
            <a:off x="1043608" y="1392012"/>
            <a:ext cx="7751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содействия в подавляющем числе случаев позволяет решить все проблемы застрахованного и устранить причины нарушения прав на получение медицинской помощи по ОМС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F03DA17-86A1-46D8-8AE9-83D1F692E031}"/>
              </a:ext>
            </a:extLst>
          </p:cNvPr>
          <p:cNvSpPr/>
          <p:nvPr/>
        </p:nvSpPr>
        <p:spPr>
          <a:xfrm>
            <a:off x="1043608" y="2414752"/>
            <a:ext cx="49826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обратившихся нуждались в содействии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1C2D93-2C66-4E8B-97C4-A05E2A8CB5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0" y="1528667"/>
            <a:ext cx="557688" cy="5576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7BA8F0-5C74-4733-AA31-52B0A54C8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49" y="2341948"/>
            <a:ext cx="557689" cy="5576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C6929B1-827A-4C43-AF73-4D20864802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577905" y="2068143"/>
            <a:ext cx="3418675" cy="2721713"/>
          </a:xfrm>
          <a:prstGeom prst="rect">
            <a:avLst/>
          </a:prstGeom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FBFD3400-D364-4494-8F0D-41640566008B}"/>
              </a:ext>
            </a:extLst>
          </p:cNvPr>
          <p:cNvGraphicFramePr/>
          <p:nvPr>
            <p:extLst/>
          </p:nvPr>
        </p:nvGraphicFramePr>
        <p:xfrm>
          <a:off x="202888" y="3155230"/>
          <a:ext cx="5290448" cy="351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88923639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211444" y="229651"/>
            <a:ext cx="7798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информационного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застрахованных лиц</a:t>
            </a:r>
          </a:p>
        </p:txBody>
      </p:sp>
      <p:pic>
        <p:nvPicPr>
          <p:cNvPr id="13" name="Рисунок 12" descr="tfoms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5648" y="103975"/>
            <a:ext cx="537920" cy="458228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440000" y="107983"/>
            <a:ext cx="7523247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3200" y="1052736"/>
            <a:ext cx="8817599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9BDB4C6-2E7C-421C-8BA5-D7C7BA5AAFA8}"/>
              </a:ext>
            </a:extLst>
          </p:cNvPr>
          <p:cNvSpPr txBox="1"/>
          <p:nvPr/>
        </p:nvSpPr>
        <p:spPr>
          <a:xfrm>
            <a:off x="8460432" y="6581001"/>
            <a:ext cx="683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7310E9-80FB-48CC-A0AA-4504F8450C54}"/>
              </a:ext>
            </a:extLst>
          </p:cNvPr>
          <p:cNvSpPr/>
          <p:nvPr/>
        </p:nvSpPr>
        <p:spPr>
          <a:xfrm>
            <a:off x="323528" y="1475712"/>
            <a:ext cx="5040560" cy="468052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застрахованным, обратившимся за помощью, необходимо оказание содействия в получении медицинской помощи</a:t>
            </a:r>
          </a:p>
          <a:p>
            <a:pPr algn="just">
              <a:lnSpc>
                <a:spcPct val="110000"/>
              </a:lnSpc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Персонифицированный подход при оказании медицинской помощи, информационное сопровождение застрахованных как главные направления построения сферы обязательного медицинского страхования</a:t>
            </a:r>
          </a:p>
          <a:p>
            <a:pPr algn="just">
              <a:lnSpc>
                <a:spcPct val="110000"/>
              </a:lnSpc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ИСЗЛ - искать проблемы застрахованных лиц для решения вопросов при получении медицинской помощи по приоритетным направлениям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1EF7E6-DD26-4B9A-9565-0370E3CB5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22" y="2420891"/>
            <a:ext cx="2940333" cy="252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06097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7FF10A-5BF7-4DDC-89D3-5764728DE104}"/>
              </a:ext>
            </a:extLst>
          </p:cNvPr>
          <p:cNvSpPr/>
          <p:nvPr/>
        </p:nvSpPr>
        <p:spPr>
          <a:xfrm>
            <a:off x="6633312" y="3119627"/>
            <a:ext cx="1494000" cy="848824"/>
          </a:xfrm>
          <a:prstGeom prst="rect">
            <a:avLst/>
          </a:prstGeom>
        </p:spPr>
        <p:txBody>
          <a:bodyPr wrap="square" lIns="36000" tIns="34290" rIns="36000" bIns="3429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МЕДИЦИНСКИЕ ОРГАНИЗАЦИИ </a:t>
            </a:r>
            <a:endParaRPr lang="en-US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87FF10A-5BF7-4DDC-89D3-5764728DE104}"/>
              </a:ext>
            </a:extLst>
          </p:cNvPr>
          <p:cNvSpPr/>
          <p:nvPr/>
        </p:nvSpPr>
        <p:spPr>
          <a:xfrm>
            <a:off x="395704" y="3050378"/>
            <a:ext cx="1512000" cy="807913"/>
          </a:xfrm>
          <a:prstGeom prst="rect">
            <a:avLst/>
          </a:prstGeom>
        </p:spPr>
        <p:txBody>
          <a:bodyPr wrap="square" lIns="0" tIns="34290" rIns="0" bIns="34290" anchor="ctr" anchorCtr="0">
            <a:spAutoFit/>
          </a:bodyPr>
          <a:lstStyle/>
          <a:p>
            <a:pPr algn="ctr"/>
            <a:r>
              <a:rPr lang="ru-RU" sz="10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 </a:t>
            </a:r>
          </a:p>
          <a:p>
            <a:pPr algn="ctr"/>
            <a:r>
              <a:rPr lang="ru-RU" sz="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(оказывающие первичную медико-санитарную помощь)</a:t>
            </a:r>
            <a:endParaRPr lang="en-US" sz="105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: вниз 97">
            <a:extLst>
              <a:ext uri="{FF2B5EF4-FFF2-40B4-BE49-F238E27FC236}">
                <a16:creationId xmlns:a16="http://schemas.microsoft.com/office/drawing/2014/main" id="{A1BD6EE0-7598-4E2B-ADE7-00FBC7AEA3D7}"/>
              </a:ext>
            </a:extLst>
          </p:cNvPr>
          <p:cNvSpPr/>
          <p:nvPr/>
        </p:nvSpPr>
        <p:spPr>
          <a:xfrm rot="16200000">
            <a:off x="3780136" y="1701031"/>
            <a:ext cx="180000" cy="3852000"/>
          </a:xfrm>
          <a:prstGeom prst="downArrow">
            <a:avLst>
              <a:gd name="adj1" fmla="val 50000"/>
              <a:gd name="adj2" fmla="val 92956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rgbClr val="94B2BD"/>
              </a:gs>
              <a:gs pos="76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7" rIns="51431" bIns="25717"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87FF10A-5BF7-4DDC-89D3-5764728DE104}"/>
              </a:ext>
            </a:extLst>
          </p:cNvPr>
          <p:cNvSpPr/>
          <p:nvPr/>
        </p:nvSpPr>
        <p:spPr>
          <a:xfrm>
            <a:off x="1470812" y="1645621"/>
            <a:ext cx="2675269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 </a:t>
            </a:r>
          </a:p>
          <a:p>
            <a:pPr algn="ctr"/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ТЕРРИТОРИАЛЬНОГО</a:t>
            </a:r>
            <a:b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ОМС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AED8381-F25D-4DF2-8249-6B763A4C1A03}"/>
              </a:ext>
            </a:extLst>
          </p:cNvPr>
          <p:cNvGrpSpPr/>
          <p:nvPr/>
        </p:nvGrpSpPr>
        <p:grpSpPr>
          <a:xfrm>
            <a:off x="135203" y="3131311"/>
            <a:ext cx="270000" cy="270000"/>
            <a:chOff x="1398588" y="1671638"/>
            <a:chExt cx="446088" cy="450850"/>
          </a:xfrm>
          <a:solidFill>
            <a:schemeClr val="tx1"/>
          </a:solidFill>
        </p:grpSpPr>
        <p:sp>
          <p:nvSpPr>
            <p:cNvPr id="19" name="Freeform 977">
              <a:extLst>
                <a:ext uri="{FF2B5EF4-FFF2-40B4-BE49-F238E27FC236}">
                  <a16:creationId xmlns:a16="http://schemas.microsoft.com/office/drawing/2014/main" id="{6B7DB41F-6709-40B3-B70E-F58ABCFB3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313" y="1709738"/>
              <a:ext cx="19050" cy="825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1"/>
                </a:cxn>
                <a:cxn ang="0">
                  <a:pos x="21" y="3"/>
                </a:cxn>
                <a:cxn ang="0">
                  <a:pos x="23" y="6"/>
                </a:cxn>
                <a:cxn ang="0">
                  <a:pos x="25" y="12"/>
                </a:cxn>
                <a:cxn ang="0">
                  <a:pos x="25" y="93"/>
                </a:cxn>
                <a:cxn ang="0">
                  <a:pos x="23" y="98"/>
                </a:cxn>
                <a:cxn ang="0">
                  <a:pos x="21" y="101"/>
                </a:cxn>
                <a:cxn ang="0">
                  <a:pos x="18" y="103"/>
                </a:cxn>
                <a:cxn ang="0">
                  <a:pos x="12" y="105"/>
                </a:cxn>
                <a:cxn ang="0">
                  <a:pos x="7" y="103"/>
                </a:cxn>
                <a:cxn ang="0">
                  <a:pos x="4" y="101"/>
                </a:cxn>
                <a:cxn ang="0">
                  <a:pos x="2" y="98"/>
                </a:cxn>
                <a:cxn ang="0">
                  <a:pos x="0" y="93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4" y="3"/>
                </a:cxn>
                <a:cxn ang="0">
                  <a:pos x="7" y="1"/>
                </a:cxn>
                <a:cxn ang="0">
                  <a:pos x="12" y="0"/>
                </a:cxn>
              </a:cxnLst>
              <a:rect l="0" t="0" r="r" b="b"/>
              <a:pathLst>
                <a:path w="25" h="105">
                  <a:moveTo>
                    <a:pt x="12" y="0"/>
                  </a:moveTo>
                  <a:lnTo>
                    <a:pt x="18" y="1"/>
                  </a:lnTo>
                  <a:lnTo>
                    <a:pt x="21" y="3"/>
                  </a:lnTo>
                  <a:lnTo>
                    <a:pt x="23" y="6"/>
                  </a:lnTo>
                  <a:lnTo>
                    <a:pt x="25" y="12"/>
                  </a:lnTo>
                  <a:lnTo>
                    <a:pt x="25" y="93"/>
                  </a:lnTo>
                  <a:lnTo>
                    <a:pt x="23" y="98"/>
                  </a:lnTo>
                  <a:lnTo>
                    <a:pt x="21" y="101"/>
                  </a:lnTo>
                  <a:lnTo>
                    <a:pt x="18" y="103"/>
                  </a:lnTo>
                  <a:lnTo>
                    <a:pt x="12" y="105"/>
                  </a:lnTo>
                  <a:lnTo>
                    <a:pt x="7" y="103"/>
                  </a:lnTo>
                  <a:lnTo>
                    <a:pt x="4" y="101"/>
                  </a:lnTo>
                  <a:lnTo>
                    <a:pt x="2" y="98"/>
                  </a:lnTo>
                  <a:lnTo>
                    <a:pt x="0" y="93"/>
                  </a:lnTo>
                  <a:lnTo>
                    <a:pt x="0" y="12"/>
                  </a:lnTo>
                  <a:lnTo>
                    <a:pt x="2" y="6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+mj-lt"/>
              </a:endParaRPr>
            </a:p>
          </p:txBody>
        </p:sp>
        <p:sp>
          <p:nvSpPr>
            <p:cNvPr id="20" name="Freeform 978">
              <a:extLst>
                <a:ext uri="{FF2B5EF4-FFF2-40B4-BE49-F238E27FC236}">
                  <a16:creationId xmlns:a16="http://schemas.microsoft.com/office/drawing/2014/main" id="{1F89F03A-ADC2-4346-ADF1-625C0A79D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5" y="1741488"/>
              <a:ext cx="84138" cy="1905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5" y="0"/>
                </a:cxn>
                <a:cxn ang="0">
                  <a:pos x="102" y="3"/>
                </a:cxn>
                <a:cxn ang="0">
                  <a:pos x="104" y="7"/>
                </a:cxn>
                <a:cxn ang="0">
                  <a:pos x="105" y="12"/>
                </a:cxn>
                <a:cxn ang="0">
                  <a:pos x="102" y="19"/>
                </a:cxn>
                <a:cxn ang="0">
                  <a:pos x="95" y="22"/>
                </a:cxn>
                <a:cxn ang="0">
                  <a:pos x="12" y="22"/>
                </a:cxn>
                <a:cxn ang="0">
                  <a:pos x="7" y="21"/>
                </a:cxn>
                <a:cxn ang="0">
                  <a:pos x="3" y="19"/>
                </a:cxn>
                <a:cxn ang="0">
                  <a:pos x="0" y="12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2" y="0"/>
                </a:cxn>
              </a:cxnLst>
              <a:rect l="0" t="0" r="r" b="b"/>
              <a:pathLst>
                <a:path w="105" h="22">
                  <a:moveTo>
                    <a:pt x="12" y="0"/>
                  </a:moveTo>
                  <a:lnTo>
                    <a:pt x="95" y="0"/>
                  </a:lnTo>
                  <a:lnTo>
                    <a:pt x="102" y="3"/>
                  </a:lnTo>
                  <a:lnTo>
                    <a:pt x="104" y="7"/>
                  </a:lnTo>
                  <a:lnTo>
                    <a:pt x="105" y="12"/>
                  </a:lnTo>
                  <a:lnTo>
                    <a:pt x="102" y="19"/>
                  </a:lnTo>
                  <a:lnTo>
                    <a:pt x="95" y="22"/>
                  </a:lnTo>
                  <a:lnTo>
                    <a:pt x="12" y="22"/>
                  </a:lnTo>
                  <a:lnTo>
                    <a:pt x="7" y="21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+mj-lt"/>
              </a:endParaRPr>
            </a:p>
          </p:txBody>
        </p:sp>
        <p:sp>
          <p:nvSpPr>
            <p:cNvPr id="21" name="Freeform 979">
              <a:extLst>
                <a:ext uri="{FF2B5EF4-FFF2-40B4-BE49-F238E27FC236}">
                  <a16:creationId xmlns:a16="http://schemas.microsoft.com/office/drawing/2014/main" id="{ED754338-2315-45FE-8E4C-B7E2F10B2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475" y="1671638"/>
              <a:ext cx="212725" cy="106363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67" y="2"/>
                </a:cxn>
                <a:cxn ang="0">
                  <a:pos x="198" y="9"/>
                </a:cxn>
                <a:cxn ang="0">
                  <a:pos x="226" y="17"/>
                </a:cxn>
                <a:cxn ang="0">
                  <a:pos x="248" y="26"/>
                </a:cxn>
                <a:cxn ang="0">
                  <a:pos x="262" y="38"/>
                </a:cxn>
                <a:cxn ang="0">
                  <a:pos x="266" y="43"/>
                </a:cxn>
                <a:cxn ang="0">
                  <a:pos x="267" y="48"/>
                </a:cxn>
                <a:cxn ang="0">
                  <a:pos x="267" y="53"/>
                </a:cxn>
                <a:cxn ang="0">
                  <a:pos x="261" y="122"/>
                </a:cxn>
                <a:cxn ang="0">
                  <a:pos x="259" y="126"/>
                </a:cxn>
                <a:cxn ang="0">
                  <a:pos x="255" y="129"/>
                </a:cxn>
                <a:cxn ang="0">
                  <a:pos x="248" y="133"/>
                </a:cxn>
                <a:cxn ang="0">
                  <a:pos x="247" y="133"/>
                </a:cxn>
                <a:cxn ang="0">
                  <a:pos x="243" y="131"/>
                </a:cxn>
                <a:cxn ang="0">
                  <a:pos x="240" y="128"/>
                </a:cxn>
                <a:cxn ang="0">
                  <a:pos x="238" y="124"/>
                </a:cxn>
                <a:cxn ang="0">
                  <a:pos x="236" y="119"/>
                </a:cxn>
                <a:cxn ang="0">
                  <a:pos x="245" y="53"/>
                </a:cxn>
                <a:cxn ang="0">
                  <a:pos x="235" y="47"/>
                </a:cxn>
                <a:cxn ang="0">
                  <a:pos x="217" y="40"/>
                </a:cxn>
                <a:cxn ang="0">
                  <a:pos x="193" y="31"/>
                </a:cxn>
                <a:cxn ang="0">
                  <a:pos x="166" y="24"/>
                </a:cxn>
                <a:cxn ang="0">
                  <a:pos x="134" y="22"/>
                </a:cxn>
                <a:cxn ang="0">
                  <a:pos x="103" y="24"/>
                </a:cxn>
                <a:cxn ang="0">
                  <a:pos x="76" y="31"/>
                </a:cxn>
                <a:cxn ang="0">
                  <a:pos x="52" y="40"/>
                </a:cxn>
                <a:cxn ang="0">
                  <a:pos x="34" y="47"/>
                </a:cxn>
                <a:cxn ang="0">
                  <a:pos x="24" y="53"/>
                </a:cxn>
                <a:cxn ang="0">
                  <a:pos x="31" y="119"/>
                </a:cxn>
                <a:cxn ang="0">
                  <a:pos x="31" y="124"/>
                </a:cxn>
                <a:cxn ang="0">
                  <a:pos x="29" y="128"/>
                </a:cxn>
                <a:cxn ang="0">
                  <a:pos x="26" y="131"/>
                </a:cxn>
                <a:cxn ang="0">
                  <a:pos x="21" y="133"/>
                </a:cxn>
                <a:cxn ang="0">
                  <a:pos x="17" y="131"/>
                </a:cxn>
                <a:cxn ang="0">
                  <a:pos x="12" y="129"/>
                </a:cxn>
                <a:cxn ang="0">
                  <a:pos x="8" y="122"/>
                </a:cxn>
                <a:cxn ang="0">
                  <a:pos x="0" y="53"/>
                </a:cxn>
                <a:cxn ang="0">
                  <a:pos x="0" y="48"/>
                </a:cxn>
                <a:cxn ang="0">
                  <a:pos x="7" y="38"/>
                </a:cxn>
                <a:cxn ang="0">
                  <a:pos x="21" y="26"/>
                </a:cxn>
                <a:cxn ang="0">
                  <a:pos x="43" y="17"/>
                </a:cxn>
                <a:cxn ang="0">
                  <a:pos x="71" y="9"/>
                </a:cxn>
                <a:cxn ang="0">
                  <a:pos x="102" y="2"/>
                </a:cxn>
                <a:cxn ang="0">
                  <a:pos x="134" y="0"/>
                </a:cxn>
              </a:cxnLst>
              <a:rect l="0" t="0" r="r" b="b"/>
              <a:pathLst>
                <a:path w="267" h="133">
                  <a:moveTo>
                    <a:pt x="134" y="0"/>
                  </a:moveTo>
                  <a:lnTo>
                    <a:pt x="167" y="2"/>
                  </a:lnTo>
                  <a:lnTo>
                    <a:pt x="198" y="9"/>
                  </a:lnTo>
                  <a:lnTo>
                    <a:pt x="226" y="17"/>
                  </a:lnTo>
                  <a:lnTo>
                    <a:pt x="248" y="26"/>
                  </a:lnTo>
                  <a:lnTo>
                    <a:pt x="262" y="38"/>
                  </a:lnTo>
                  <a:lnTo>
                    <a:pt x="266" y="43"/>
                  </a:lnTo>
                  <a:lnTo>
                    <a:pt x="267" y="48"/>
                  </a:lnTo>
                  <a:lnTo>
                    <a:pt x="267" y="53"/>
                  </a:lnTo>
                  <a:lnTo>
                    <a:pt x="261" y="122"/>
                  </a:lnTo>
                  <a:lnTo>
                    <a:pt x="259" y="126"/>
                  </a:lnTo>
                  <a:lnTo>
                    <a:pt x="255" y="129"/>
                  </a:lnTo>
                  <a:lnTo>
                    <a:pt x="248" y="133"/>
                  </a:lnTo>
                  <a:lnTo>
                    <a:pt x="247" y="133"/>
                  </a:lnTo>
                  <a:lnTo>
                    <a:pt x="243" y="131"/>
                  </a:lnTo>
                  <a:lnTo>
                    <a:pt x="240" y="128"/>
                  </a:lnTo>
                  <a:lnTo>
                    <a:pt x="238" y="124"/>
                  </a:lnTo>
                  <a:lnTo>
                    <a:pt x="236" y="119"/>
                  </a:lnTo>
                  <a:lnTo>
                    <a:pt x="245" y="53"/>
                  </a:lnTo>
                  <a:lnTo>
                    <a:pt x="235" y="47"/>
                  </a:lnTo>
                  <a:lnTo>
                    <a:pt x="217" y="40"/>
                  </a:lnTo>
                  <a:lnTo>
                    <a:pt x="193" y="31"/>
                  </a:lnTo>
                  <a:lnTo>
                    <a:pt x="166" y="24"/>
                  </a:lnTo>
                  <a:lnTo>
                    <a:pt x="134" y="22"/>
                  </a:lnTo>
                  <a:lnTo>
                    <a:pt x="103" y="24"/>
                  </a:lnTo>
                  <a:lnTo>
                    <a:pt x="76" y="31"/>
                  </a:lnTo>
                  <a:lnTo>
                    <a:pt x="52" y="40"/>
                  </a:lnTo>
                  <a:lnTo>
                    <a:pt x="34" y="47"/>
                  </a:lnTo>
                  <a:lnTo>
                    <a:pt x="24" y="53"/>
                  </a:lnTo>
                  <a:lnTo>
                    <a:pt x="31" y="119"/>
                  </a:lnTo>
                  <a:lnTo>
                    <a:pt x="31" y="124"/>
                  </a:lnTo>
                  <a:lnTo>
                    <a:pt x="29" y="128"/>
                  </a:lnTo>
                  <a:lnTo>
                    <a:pt x="26" y="131"/>
                  </a:lnTo>
                  <a:lnTo>
                    <a:pt x="21" y="133"/>
                  </a:lnTo>
                  <a:lnTo>
                    <a:pt x="17" y="131"/>
                  </a:lnTo>
                  <a:lnTo>
                    <a:pt x="12" y="129"/>
                  </a:lnTo>
                  <a:lnTo>
                    <a:pt x="8" y="122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7" y="38"/>
                  </a:lnTo>
                  <a:lnTo>
                    <a:pt x="21" y="26"/>
                  </a:lnTo>
                  <a:lnTo>
                    <a:pt x="43" y="17"/>
                  </a:lnTo>
                  <a:lnTo>
                    <a:pt x="71" y="9"/>
                  </a:lnTo>
                  <a:lnTo>
                    <a:pt x="102" y="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+mj-lt"/>
              </a:endParaRPr>
            </a:p>
          </p:txBody>
        </p:sp>
        <p:sp>
          <p:nvSpPr>
            <p:cNvPr id="22" name="Freeform 980">
              <a:extLst>
                <a:ext uri="{FF2B5EF4-FFF2-40B4-BE49-F238E27FC236}">
                  <a16:creationId xmlns:a16="http://schemas.microsoft.com/office/drawing/2014/main" id="{52861F40-B234-479F-9B9E-AD1F4E2E3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8588" y="1985963"/>
              <a:ext cx="446088" cy="136525"/>
            </a:xfrm>
            <a:custGeom>
              <a:avLst/>
              <a:gdLst/>
              <a:ahLst/>
              <a:cxnLst>
                <a:cxn ang="0">
                  <a:pos x="195" y="0"/>
                </a:cxn>
                <a:cxn ang="0">
                  <a:pos x="202" y="9"/>
                </a:cxn>
                <a:cxn ang="0">
                  <a:pos x="226" y="69"/>
                </a:cxn>
                <a:cxn ang="0">
                  <a:pos x="261" y="102"/>
                </a:cxn>
                <a:cxn ang="0">
                  <a:pos x="300" y="102"/>
                </a:cxn>
                <a:cxn ang="0">
                  <a:pos x="335" y="69"/>
                </a:cxn>
                <a:cxn ang="0">
                  <a:pos x="359" y="9"/>
                </a:cxn>
                <a:cxn ang="0">
                  <a:pos x="368" y="0"/>
                </a:cxn>
                <a:cxn ang="0">
                  <a:pos x="378" y="2"/>
                </a:cxn>
                <a:cxn ang="0">
                  <a:pos x="420" y="16"/>
                </a:cxn>
                <a:cxn ang="0">
                  <a:pos x="502" y="33"/>
                </a:cxn>
                <a:cxn ang="0">
                  <a:pos x="535" y="45"/>
                </a:cxn>
                <a:cxn ang="0">
                  <a:pos x="559" y="69"/>
                </a:cxn>
                <a:cxn ang="0">
                  <a:pos x="563" y="99"/>
                </a:cxn>
                <a:cxn ang="0">
                  <a:pos x="553" y="166"/>
                </a:cxn>
                <a:cxn ang="0">
                  <a:pos x="546" y="171"/>
                </a:cxn>
                <a:cxn ang="0">
                  <a:pos x="534" y="168"/>
                </a:cxn>
                <a:cxn ang="0">
                  <a:pos x="532" y="159"/>
                </a:cxn>
                <a:cxn ang="0">
                  <a:pos x="540" y="87"/>
                </a:cxn>
                <a:cxn ang="0">
                  <a:pos x="527" y="68"/>
                </a:cxn>
                <a:cxn ang="0">
                  <a:pos x="497" y="57"/>
                </a:cxn>
                <a:cxn ang="0">
                  <a:pos x="456" y="49"/>
                </a:cxn>
                <a:cxn ang="0">
                  <a:pos x="402" y="35"/>
                </a:cxn>
                <a:cxn ang="0">
                  <a:pos x="364" y="62"/>
                </a:cxn>
                <a:cxn ang="0">
                  <a:pos x="328" y="112"/>
                </a:cxn>
                <a:cxn ang="0">
                  <a:pos x="281" y="130"/>
                </a:cxn>
                <a:cxn ang="0">
                  <a:pos x="235" y="112"/>
                </a:cxn>
                <a:cxn ang="0">
                  <a:pos x="197" y="62"/>
                </a:cxn>
                <a:cxn ang="0">
                  <a:pos x="161" y="35"/>
                </a:cxn>
                <a:cxn ang="0">
                  <a:pos x="105" y="49"/>
                </a:cxn>
                <a:cxn ang="0">
                  <a:pos x="64" y="57"/>
                </a:cxn>
                <a:cxn ang="0">
                  <a:pos x="36" y="68"/>
                </a:cxn>
                <a:cxn ang="0">
                  <a:pos x="22" y="87"/>
                </a:cxn>
                <a:cxn ang="0">
                  <a:pos x="31" y="159"/>
                </a:cxn>
                <a:cxn ang="0">
                  <a:pos x="29" y="168"/>
                </a:cxn>
                <a:cxn ang="0">
                  <a:pos x="21" y="171"/>
                </a:cxn>
                <a:cxn ang="0">
                  <a:pos x="12" y="169"/>
                </a:cxn>
                <a:cxn ang="0">
                  <a:pos x="0" y="99"/>
                </a:cxn>
                <a:cxn ang="0">
                  <a:pos x="3" y="69"/>
                </a:cxn>
                <a:cxn ang="0">
                  <a:pos x="28" y="45"/>
                </a:cxn>
                <a:cxn ang="0">
                  <a:pos x="60" y="33"/>
                </a:cxn>
                <a:cxn ang="0">
                  <a:pos x="114" y="23"/>
                </a:cxn>
                <a:cxn ang="0">
                  <a:pos x="168" y="9"/>
                </a:cxn>
                <a:cxn ang="0">
                  <a:pos x="185" y="0"/>
                </a:cxn>
              </a:cxnLst>
              <a:rect l="0" t="0" r="r" b="b"/>
              <a:pathLst>
                <a:path w="563" h="171">
                  <a:moveTo>
                    <a:pt x="185" y="0"/>
                  </a:moveTo>
                  <a:lnTo>
                    <a:pt x="195" y="0"/>
                  </a:lnTo>
                  <a:lnTo>
                    <a:pt x="199" y="2"/>
                  </a:lnTo>
                  <a:lnTo>
                    <a:pt x="202" y="9"/>
                  </a:lnTo>
                  <a:lnTo>
                    <a:pt x="212" y="42"/>
                  </a:lnTo>
                  <a:lnTo>
                    <a:pt x="226" y="69"/>
                  </a:lnTo>
                  <a:lnTo>
                    <a:pt x="243" y="90"/>
                  </a:lnTo>
                  <a:lnTo>
                    <a:pt x="261" y="102"/>
                  </a:lnTo>
                  <a:lnTo>
                    <a:pt x="281" y="107"/>
                  </a:lnTo>
                  <a:lnTo>
                    <a:pt x="300" y="102"/>
                  </a:lnTo>
                  <a:lnTo>
                    <a:pt x="318" y="90"/>
                  </a:lnTo>
                  <a:lnTo>
                    <a:pt x="335" y="69"/>
                  </a:lnTo>
                  <a:lnTo>
                    <a:pt x="349" y="42"/>
                  </a:lnTo>
                  <a:lnTo>
                    <a:pt x="359" y="9"/>
                  </a:lnTo>
                  <a:lnTo>
                    <a:pt x="361" y="4"/>
                  </a:lnTo>
                  <a:lnTo>
                    <a:pt x="368" y="0"/>
                  </a:lnTo>
                  <a:lnTo>
                    <a:pt x="375" y="0"/>
                  </a:lnTo>
                  <a:lnTo>
                    <a:pt x="378" y="2"/>
                  </a:lnTo>
                  <a:lnTo>
                    <a:pt x="395" y="9"/>
                  </a:lnTo>
                  <a:lnTo>
                    <a:pt x="420" y="16"/>
                  </a:lnTo>
                  <a:lnTo>
                    <a:pt x="478" y="30"/>
                  </a:lnTo>
                  <a:lnTo>
                    <a:pt x="502" y="33"/>
                  </a:lnTo>
                  <a:lnTo>
                    <a:pt x="520" y="38"/>
                  </a:lnTo>
                  <a:lnTo>
                    <a:pt x="535" y="45"/>
                  </a:lnTo>
                  <a:lnTo>
                    <a:pt x="549" y="56"/>
                  </a:lnTo>
                  <a:lnTo>
                    <a:pt x="559" y="69"/>
                  </a:lnTo>
                  <a:lnTo>
                    <a:pt x="563" y="87"/>
                  </a:lnTo>
                  <a:lnTo>
                    <a:pt x="563" y="99"/>
                  </a:lnTo>
                  <a:lnTo>
                    <a:pt x="554" y="163"/>
                  </a:lnTo>
                  <a:lnTo>
                    <a:pt x="553" y="166"/>
                  </a:lnTo>
                  <a:lnTo>
                    <a:pt x="549" y="169"/>
                  </a:lnTo>
                  <a:lnTo>
                    <a:pt x="546" y="171"/>
                  </a:lnTo>
                  <a:lnTo>
                    <a:pt x="540" y="171"/>
                  </a:lnTo>
                  <a:lnTo>
                    <a:pt x="534" y="168"/>
                  </a:lnTo>
                  <a:lnTo>
                    <a:pt x="532" y="163"/>
                  </a:lnTo>
                  <a:lnTo>
                    <a:pt x="532" y="159"/>
                  </a:lnTo>
                  <a:lnTo>
                    <a:pt x="540" y="97"/>
                  </a:lnTo>
                  <a:lnTo>
                    <a:pt x="540" y="87"/>
                  </a:lnTo>
                  <a:lnTo>
                    <a:pt x="537" y="76"/>
                  </a:lnTo>
                  <a:lnTo>
                    <a:pt x="527" y="68"/>
                  </a:lnTo>
                  <a:lnTo>
                    <a:pt x="513" y="61"/>
                  </a:lnTo>
                  <a:lnTo>
                    <a:pt x="497" y="57"/>
                  </a:lnTo>
                  <a:lnTo>
                    <a:pt x="480" y="54"/>
                  </a:lnTo>
                  <a:lnTo>
                    <a:pt x="456" y="49"/>
                  </a:lnTo>
                  <a:lnTo>
                    <a:pt x="428" y="43"/>
                  </a:lnTo>
                  <a:lnTo>
                    <a:pt x="402" y="35"/>
                  </a:lnTo>
                  <a:lnTo>
                    <a:pt x="378" y="26"/>
                  </a:lnTo>
                  <a:lnTo>
                    <a:pt x="364" y="62"/>
                  </a:lnTo>
                  <a:lnTo>
                    <a:pt x="347" y="92"/>
                  </a:lnTo>
                  <a:lnTo>
                    <a:pt x="328" y="112"/>
                  </a:lnTo>
                  <a:lnTo>
                    <a:pt x="306" y="125"/>
                  </a:lnTo>
                  <a:lnTo>
                    <a:pt x="281" y="130"/>
                  </a:lnTo>
                  <a:lnTo>
                    <a:pt x="257" y="125"/>
                  </a:lnTo>
                  <a:lnTo>
                    <a:pt x="235" y="112"/>
                  </a:lnTo>
                  <a:lnTo>
                    <a:pt x="214" y="92"/>
                  </a:lnTo>
                  <a:lnTo>
                    <a:pt x="197" y="62"/>
                  </a:lnTo>
                  <a:lnTo>
                    <a:pt x="183" y="26"/>
                  </a:lnTo>
                  <a:lnTo>
                    <a:pt x="161" y="35"/>
                  </a:lnTo>
                  <a:lnTo>
                    <a:pt x="133" y="43"/>
                  </a:lnTo>
                  <a:lnTo>
                    <a:pt x="105" y="49"/>
                  </a:lnTo>
                  <a:lnTo>
                    <a:pt x="81" y="54"/>
                  </a:lnTo>
                  <a:lnTo>
                    <a:pt x="64" y="57"/>
                  </a:lnTo>
                  <a:lnTo>
                    <a:pt x="50" y="61"/>
                  </a:lnTo>
                  <a:lnTo>
                    <a:pt x="36" y="68"/>
                  </a:lnTo>
                  <a:lnTo>
                    <a:pt x="26" y="76"/>
                  </a:lnTo>
                  <a:lnTo>
                    <a:pt x="22" y="87"/>
                  </a:lnTo>
                  <a:lnTo>
                    <a:pt x="22" y="97"/>
                  </a:lnTo>
                  <a:lnTo>
                    <a:pt x="31" y="159"/>
                  </a:lnTo>
                  <a:lnTo>
                    <a:pt x="31" y="163"/>
                  </a:lnTo>
                  <a:lnTo>
                    <a:pt x="29" y="168"/>
                  </a:lnTo>
                  <a:lnTo>
                    <a:pt x="26" y="169"/>
                  </a:lnTo>
                  <a:lnTo>
                    <a:pt x="21" y="171"/>
                  </a:lnTo>
                  <a:lnTo>
                    <a:pt x="17" y="171"/>
                  </a:lnTo>
                  <a:lnTo>
                    <a:pt x="12" y="169"/>
                  </a:lnTo>
                  <a:lnTo>
                    <a:pt x="9" y="163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3" y="69"/>
                  </a:lnTo>
                  <a:lnTo>
                    <a:pt x="14" y="56"/>
                  </a:lnTo>
                  <a:lnTo>
                    <a:pt x="28" y="45"/>
                  </a:lnTo>
                  <a:lnTo>
                    <a:pt x="43" y="38"/>
                  </a:lnTo>
                  <a:lnTo>
                    <a:pt x="60" y="33"/>
                  </a:lnTo>
                  <a:lnTo>
                    <a:pt x="85" y="30"/>
                  </a:lnTo>
                  <a:lnTo>
                    <a:pt x="114" y="23"/>
                  </a:lnTo>
                  <a:lnTo>
                    <a:pt x="142" y="16"/>
                  </a:lnTo>
                  <a:lnTo>
                    <a:pt x="168" y="9"/>
                  </a:lnTo>
                  <a:lnTo>
                    <a:pt x="185" y="2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+mj-lt"/>
              </a:endParaRPr>
            </a:p>
          </p:txBody>
        </p:sp>
        <p:sp>
          <p:nvSpPr>
            <p:cNvPr id="23" name="Freeform 981">
              <a:extLst>
                <a:ext uri="{FF2B5EF4-FFF2-40B4-BE49-F238E27FC236}">
                  <a16:creationId xmlns:a16="http://schemas.microsoft.com/office/drawing/2014/main" id="{7867608C-3EF9-4698-A33D-53B945886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2103438"/>
              <a:ext cx="80963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9" y="0"/>
                </a:cxn>
                <a:cxn ang="0">
                  <a:pos x="95" y="1"/>
                </a:cxn>
                <a:cxn ang="0">
                  <a:pos x="98" y="3"/>
                </a:cxn>
                <a:cxn ang="0">
                  <a:pos x="100" y="7"/>
                </a:cxn>
                <a:cxn ang="0">
                  <a:pos x="101" y="12"/>
                </a:cxn>
                <a:cxn ang="0">
                  <a:pos x="98" y="19"/>
                </a:cxn>
                <a:cxn ang="0">
                  <a:pos x="95" y="20"/>
                </a:cxn>
                <a:cxn ang="0">
                  <a:pos x="89" y="22"/>
                </a:cxn>
                <a:cxn ang="0">
                  <a:pos x="10" y="22"/>
                </a:cxn>
                <a:cxn ang="0">
                  <a:pos x="3" y="19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3" y="3"/>
                </a:cxn>
                <a:cxn ang="0">
                  <a:pos x="10" y="0"/>
                </a:cxn>
              </a:cxnLst>
              <a:rect l="0" t="0" r="r" b="b"/>
              <a:pathLst>
                <a:path w="101" h="22">
                  <a:moveTo>
                    <a:pt x="10" y="0"/>
                  </a:moveTo>
                  <a:lnTo>
                    <a:pt x="89" y="0"/>
                  </a:lnTo>
                  <a:lnTo>
                    <a:pt x="95" y="1"/>
                  </a:lnTo>
                  <a:lnTo>
                    <a:pt x="98" y="3"/>
                  </a:lnTo>
                  <a:lnTo>
                    <a:pt x="100" y="7"/>
                  </a:lnTo>
                  <a:lnTo>
                    <a:pt x="101" y="12"/>
                  </a:lnTo>
                  <a:lnTo>
                    <a:pt x="98" y="19"/>
                  </a:lnTo>
                  <a:lnTo>
                    <a:pt x="95" y="20"/>
                  </a:lnTo>
                  <a:lnTo>
                    <a:pt x="89" y="22"/>
                  </a:lnTo>
                  <a:lnTo>
                    <a:pt x="10" y="22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1" y="7"/>
                  </a:lnTo>
                  <a:lnTo>
                    <a:pt x="3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+mj-lt"/>
              </a:endParaRPr>
            </a:p>
          </p:txBody>
        </p:sp>
        <p:sp>
          <p:nvSpPr>
            <p:cNvPr id="24" name="Freeform 982">
              <a:extLst>
                <a:ext uri="{FF2B5EF4-FFF2-40B4-BE49-F238E27FC236}">
                  <a16:creationId xmlns:a16="http://schemas.microsoft.com/office/drawing/2014/main" id="{0AAAC7C3-4799-4536-990D-D2D27932BA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8125" y="1792288"/>
              <a:ext cx="225425" cy="200025"/>
            </a:xfrm>
            <a:custGeom>
              <a:avLst/>
              <a:gdLst/>
              <a:ahLst/>
              <a:cxnLst>
                <a:cxn ang="0">
                  <a:pos x="50" y="31"/>
                </a:cxn>
                <a:cxn ang="0">
                  <a:pos x="47" y="60"/>
                </a:cxn>
                <a:cxn ang="0">
                  <a:pos x="47" y="81"/>
                </a:cxn>
                <a:cxn ang="0">
                  <a:pos x="28" y="93"/>
                </a:cxn>
                <a:cxn ang="0">
                  <a:pos x="24" y="107"/>
                </a:cxn>
                <a:cxn ang="0">
                  <a:pos x="38" y="141"/>
                </a:cxn>
                <a:cxn ang="0">
                  <a:pos x="55" y="147"/>
                </a:cxn>
                <a:cxn ang="0">
                  <a:pos x="81" y="198"/>
                </a:cxn>
                <a:cxn ang="0">
                  <a:pos x="143" y="229"/>
                </a:cxn>
                <a:cxn ang="0">
                  <a:pos x="206" y="198"/>
                </a:cxn>
                <a:cxn ang="0">
                  <a:pos x="232" y="147"/>
                </a:cxn>
                <a:cxn ang="0">
                  <a:pos x="244" y="141"/>
                </a:cxn>
                <a:cxn ang="0">
                  <a:pos x="251" y="140"/>
                </a:cxn>
                <a:cxn ang="0">
                  <a:pos x="257" y="129"/>
                </a:cxn>
                <a:cxn ang="0">
                  <a:pos x="263" y="103"/>
                </a:cxn>
                <a:cxn ang="0">
                  <a:pos x="259" y="93"/>
                </a:cxn>
                <a:cxn ang="0">
                  <a:pos x="242" y="84"/>
                </a:cxn>
                <a:cxn ang="0">
                  <a:pos x="235" y="31"/>
                </a:cxn>
                <a:cxn ang="0">
                  <a:pos x="232" y="24"/>
                </a:cxn>
                <a:cxn ang="0">
                  <a:pos x="225" y="22"/>
                </a:cxn>
                <a:cxn ang="0">
                  <a:pos x="211" y="29"/>
                </a:cxn>
                <a:cxn ang="0">
                  <a:pos x="199" y="40"/>
                </a:cxn>
                <a:cxn ang="0">
                  <a:pos x="175" y="55"/>
                </a:cxn>
                <a:cxn ang="0">
                  <a:pos x="126" y="59"/>
                </a:cxn>
                <a:cxn ang="0">
                  <a:pos x="92" y="41"/>
                </a:cxn>
                <a:cxn ang="0">
                  <a:pos x="83" y="34"/>
                </a:cxn>
                <a:cxn ang="0">
                  <a:pos x="68" y="24"/>
                </a:cxn>
                <a:cxn ang="0">
                  <a:pos x="54" y="0"/>
                </a:cxn>
                <a:cxn ang="0">
                  <a:pos x="97" y="15"/>
                </a:cxn>
                <a:cxn ang="0">
                  <a:pos x="116" y="31"/>
                </a:cxn>
                <a:cxn ang="0">
                  <a:pos x="159" y="34"/>
                </a:cxn>
                <a:cxn ang="0">
                  <a:pos x="185" y="19"/>
                </a:cxn>
                <a:cxn ang="0">
                  <a:pos x="226" y="0"/>
                </a:cxn>
                <a:cxn ang="0">
                  <a:pos x="247" y="7"/>
                </a:cxn>
                <a:cxn ang="0">
                  <a:pos x="263" y="57"/>
                </a:cxn>
                <a:cxn ang="0">
                  <a:pos x="261" y="69"/>
                </a:cxn>
                <a:cxn ang="0">
                  <a:pos x="285" y="109"/>
                </a:cxn>
                <a:cxn ang="0">
                  <a:pos x="270" y="155"/>
                </a:cxn>
                <a:cxn ang="0">
                  <a:pos x="249" y="166"/>
                </a:cxn>
                <a:cxn ang="0">
                  <a:pos x="195" y="236"/>
                </a:cxn>
                <a:cxn ang="0">
                  <a:pos x="116" y="248"/>
                </a:cxn>
                <a:cxn ang="0">
                  <a:pos x="50" y="195"/>
                </a:cxn>
                <a:cxn ang="0">
                  <a:pos x="24" y="160"/>
                </a:cxn>
                <a:cxn ang="0">
                  <a:pos x="4" y="129"/>
                </a:cxn>
                <a:cxn ang="0">
                  <a:pos x="12" y="76"/>
                </a:cxn>
                <a:cxn ang="0">
                  <a:pos x="26" y="34"/>
                </a:cxn>
                <a:cxn ang="0">
                  <a:pos x="43" y="3"/>
                </a:cxn>
              </a:cxnLst>
              <a:rect l="0" t="0" r="r" b="b"/>
              <a:pathLst>
                <a:path w="285" h="252">
                  <a:moveTo>
                    <a:pt x="57" y="22"/>
                  </a:moveTo>
                  <a:lnTo>
                    <a:pt x="52" y="27"/>
                  </a:lnTo>
                  <a:lnTo>
                    <a:pt x="50" y="31"/>
                  </a:lnTo>
                  <a:lnTo>
                    <a:pt x="49" y="41"/>
                  </a:lnTo>
                  <a:lnTo>
                    <a:pt x="47" y="57"/>
                  </a:lnTo>
                  <a:lnTo>
                    <a:pt x="47" y="60"/>
                  </a:lnTo>
                  <a:lnTo>
                    <a:pt x="49" y="64"/>
                  </a:lnTo>
                  <a:lnTo>
                    <a:pt x="49" y="72"/>
                  </a:lnTo>
                  <a:lnTo>
                    <a:pt x="47" y="81"/>
                  </a:lnTo>
                  <a:lnTo>
                    <a:pt x="42" y="88"/>
                  </a:lnTo>
                  <a:lnTo>
                    <a:pt x="31" y="91"/>
                  </a:lnTo>
                  <a:lnTo>
                    <a:pt x="28" y="93"/>
                  </a:lnTo>
                  <a:lnTo>
                    <a:pt x="26" y="97"/>
                  </a:lnTo>
                  <a:lnTo>
                    <a:pt x="24" y="98"/>
                  </a:lnTo>
                  <a:lnTo>
                    <a:pt x="24" y="107"/>
                  </a:lnTo>
                  <a:lnTo>
                    <a:pt x="26" y="122"/>
                  </a:lnTo>
                  <a:lnTo>
                    <a:pt x="31" y="134"/>
                  </a:lnTo>
                  <a:lnTo>
                    <a:pt x="38" y="141"/>
                  </a:lnTo>
                  <a:lnTo>
                    <a:pt x="49" y="141"/>
                  </a:lnTo>
                  <a:lnTo>
                    <a:pt x="52" y="143"/>
                  </a:lnTo>
                  <a:lnTo>
                    <a:pt x="55" y="147"/>
                  </a:lnTo>
                  <a:lnTo>
                    <a:pt x="57" y="150"/>
                  </a:lnTo>
                  <a:lnTo>
                    <a:pt x="68" y="178"/>
                  </a:lnTo>
                  <a:lnTo>
                    <a:pt x="81" y="198"/>
                  </a:lnTo>
                  <a:lnTo>
                    <a:pt x="100" y="216"/>
                  </a:lnTo>
                  <a:lnTo>
                    <a:pt x="121" y="226"/>
                  </a:lnTo>
                  <a:lnTo>
                    <a:pt x="143" y="229"/>
                  </a:lnTo>
                  <a:lnTo>
                    <a:pt x="166" y="226"/>
                  </a:lnTo>
                  <a:lnTo>
                    <a:pt x="187" y="216"/>
                  </a:lnTo>
                  <a:lnTo>
                    <a:pt x="206" y="198"/>
                  </a:lnTo>
                  <a:lnTo>
                    <a:pt x="219" y="178"/>
                  </a:lnTo>
                  <a:lnTo>
                    <a:pt x="230" y="150"/>
                  </a:lnTo>
                  <a:lnTo>
                    <a:pt x="232" y="147"/>
                  </a:lnTo>
                  <a:lnTo>
                    <a:pt x="235" y="143"/>
                  </a:lnTo>
                  <a:lnTo>
                    <a:pt x="238" y="141"/>
                  </a:lnTo>
                  <a:lnTo>
                    <a:pt x="244" y="141"/>
                  </a:lnTo>
                  <a:lnTo>
                    <a:pt x="245" y="143"/>
                  </a:lnTo>
                  <a:lnTo>
                    <a:pt x="247" y="141"/>
                  </a:lnTo>
                  <a:lnTo>
                    <a:pt x="251" y="140"/>
                  </a:lnTo>
                  <a:lnTo>
                    <a:pt x="252" y="138"/>
                  </a:lnTo>
                  <a:lnTo>
                    <a:pt x="254" y="134"/>
                  </a:lnTo>
                  <a:lnTo>
                    <a:pt x="257" y="129"/>
                  </a:lnTo>
                  <a:lnTo>
                    <a:pt x="261" y="122"/>
                  </a:lnTo>
                  <a:lnTo>
                    <a:pt x="263" y="116"/>
                  </a:lnTo>
                  <a:lnTo>
                    <a:pt x="263" y="103"/>
                  </a:lnTo>
                  <a:lnTo>
                    <a:pt x="261" y="100"/>
                  </a:lnTo>
                  <a:lnTo>
                    <a:pt x="261" y="97"/>
                  </a:lnTo>
                  <a:lnTo>
                    <a:pt x="259" y="93"/>
                  </a:lnTo>
                  <a:lnTo>
                    <a:pt x="256" y="91"/>
                  </a:lnTo>
                  <a:lnTo>
                    <a:pt x="247" y="90"/>
                  </a:lnTo>
                  <a:lnTo>
                    <a:pt x="242" y="84"/>
                  </a:lnTo>
                  <a:lnTo>
                    <a:pt x="238" y="78"/>
                  </a:lnTo>
                  <a:lnTo>
                    <a:pt x="238" y="41"/>
                  </a:lnTo>
                  <a:lnTo>
                    <a:pt x="235" y="31"/>
                  </a:lnTo>
                  <a:lnTo>
                    <a:pt x="233" y="27"/>
                  </a:lnTo>
                  <a:lnTo>
                    <a:pt x="232" y="26"/>
                  </a:lnTo>
                  <a:lnTo>
                    <a:pt x="232" y="24"/>
                  </a:lnTo>
                  <a:lnTo>
                    <a:pt x="230" y="24"/>
                  </a:lnTo>
                  <a:lnTo>
                    <a:pt x="230" y="22"/>
                  </a:lnTo>
                  <a:lnTo>
                    <a:pt x="225" y="22"/>
                  </a:lnTo>
                  <a:lnTo>
                    <a:pt x="221" y="24"/>
                  </a:lnTo>
                  <a:lnTo>
                    <a:pt x="216" y="26"/>
                  </a:lnTo>
                  <a:lnTo>
                    <a:pt x="211" y="29"/>
                  </a:lnTo>
                  <a:lnTo>
                    <a:pt x="204" y="34"/>
                  </a:lnTo>
                  <a:lnTo>
                    <a:pt x="200" y="36"/>
                  </a:lnTo>
                  <a:lnTo>
                    <a:pt x="199" y="40"/>
                  </a:lnTo>
                  <a:lnTo>
                    <a:pt x="195" y="41"/>
                  </a:lnTo>
                  <a:lnTo>
                    <a:pt x="185" y="50"/>
                  </a:lnTo>
                  <a:lnTo>
                    <a:pt x="175" y="55"/>
                  </a:lnTo>
                  <a:lnTo>
                    <a:pt x="161" y="59"/>
                  </a:lnTo>
                  <a:lnTo>
                    <a:pt x="143" y="60"/>
                  </a:lnTo>
                  <a:lnTo>
                    <a:pt x="126" y="59"/>
                  </a:lnTo>
                  <a:lnTo>
                    <a:pt x="112" y="55"/>
                  </a:lnTo>
                  <a:lnTo>
                    <a:pt x="102" y="50"/>
                  </a:lnTo>
                  <a:lnTo>
                    <a:pt x="92" y="41"/>
                  </a:lnTo>
                  <a:lnTo>
                    <a:pt x="88" y="40"/>
                  </a:lnTo>
                  <a:lnTo>
                    <a:pt x="86" y="36"/>
                  </a:lnTo>
                  <a:lnTo>
                    <a:pt x="83" y="34"/>
                  </a:lnTo>
                  <a:lnTo>
                    <a:pt x="76" y="29"/>
                  </a:lnTo>
                  <a:lnTo>
                    <a:pt x="71" y="27"/>
                  </a:lnTo>
                  <a:lnTo>
                    <a:pt x="68" y="24"/>
                  </a:lnTo>
                  <a:lnTo>
                    <a:pt x="64" y="22"/>
                  </a:lnTo>
                  <a:lnTo>
                    <a:pt x="57" y="22"/>
                  </a:lnTo>
                  <a:close/>
                  <a:moveTo>
                    <a:pt x="54" y="0"/>
                  </a:moveTo>
                  <a:lnTo>
                    <a:pt x="59" y="0"/>
                  </a:lnTo>
                  <a:lnTo>
                    <a:pt x="80" y="5"/>
                  </a:lnTo>
                  <a:lnTo>
                    <a:pt x="97" y="15"/>
                  </a:lnTo>
                  <a:lnTo>
                    <a:pt x="102" y="21"/>
                  </a:lnTo>
                  <a:lnTo>
                    <a:pt x="105" y="22"/>
                  </a:lnTo>
                  <a:lnTo>
                    <a:pt x="116" y="31"/>
                  </a:lnTo>
                  <a:lnTo>
                    <a:pt x="128" y="34"/>
                  </a:lnTo>
                  <a:lnTo>
                    <a:pt x="143" y="36"/>
                  </a:lnTo>
                  <a:lnTo>
                    <a:pt x="159" y="34"/>
                  </a:lnTo>
                  <a:lnTo>
                    <a:pt x="171" y="31"/>
                  </a:lnTo>
                  <a:lnTo>
                    <a:pt x="181" y="22"/>
                  </a:lnTo>
                  <a:lnTo>
                    <a:pt x="185" y="19"/>
                  </a:lnTo>
                  <a:lnTo>
                    <a:pt x="200" y="8"/>
                  </a:lnTo>
                  <a:lnTo>
                    <a:pt x="213" y="2"/>
                  </a:lnTo>
                  <a:lnTo>
                    <a:pt x="226" y="0"/>
                  </a:lnTo>
                  <a:lnTo>
                    <a:pt x="233" y="0"/>
                  </a:lnTo>
                  <a:lnTo>
                    <a:pt x="244" y="3"/>
                  </a:lnTo>
                  <a:lnTo>
                    <a:pt x="247" y="7"/>
                  </a:lnTo>
                  <a:lnTo>
                    <a:pt x="256" y="19"/>
                  </a:lnTo>
                  <a:lnTo>
                    <a:pt x="261" y="34"/>
                  </a:lnTo>
                  <a:lnTo>
                    <a:pt x="263" y="57"/>
                  </a:lnTo>
                  <a:lnTo>
                    <a:pt x="263" y="62"/>
                  </a:lnTo>
                  <a:lnTo>
                    <a:pt x="261" y="65"/>
                  </a:lnTo>
                  <a:lnTo>
                    <a:pt x="261" y="69"/>
                  </a:lnTo>
                  <a:lnTo>
                    <a:pt x="275" y="76"/>
                  </a:lnTo>
                  <a:lnTo>
                    <a:pt x="283" y="90"/>
                  </a:lnTo>
                  <a:lnTo>
                    <a:pt x="285" y="109"/>
                  </a:lnTo>
                  <a:lnTo>
                    <a:pt x="282" y="129"/>
                  </a:lnTo>
                  <a:lnTo>
                    <a:pt x="275" y="148"/>
                  </a:lnTo>
                  <a:lnTo>
                    <a:pt x="270" y="155"/>
                  </a:lnTo>
                  <a:lnTo>
                    <a:pt x="263" y="160"/>
                  </a:lnTo>
                  <a:lnTo>
                    <a:pt x="256" y="164"/>
                  </a:lnTo>
                  <a:lnTo>
                    <a:pt x="249" y="166"/>
                  </a:lnTo>
                  <a:lnTo>
                    <a:pt x="235" y="195"/>
                  </a:lnTo>
                  <a:lnTo>
                    <a:pt x="218" y="219"/>
                  </a:lnTo>
                  <a:lnTo>
                    <a:pt x="195" y="236"/>
                  </a:lnTo>
                  <a:lnTo>
                    <a:pt x="171" y="248"/>
                  </a:lnTo>
                  <a:lnTo>
                    <a:pt x="143" y="252"/>
                  </a:lnTo>
                  <a:lnTo>
                    <a:pt x="116" y="248"/>
                  </a:lnTo>
                  <a:lnTo>
                    <a:pt x="90" y="236"/>
                  </a:lnTo>
                  <a:lnTo>
                    <a:pt x="69" y="219"/>
                  </a:lnTo>
                  <a:lnTo>
                    <a:pt x="50" y="195"/>
                  </a:lnTo>
                  <a:lnTo>
                    <a:pt x="36" y="166"/>
                  </a:lnTo>
                  <a:lnTo>
                    <a:pt x="30" y="164"/>
                  </a:lnTo>
                  <a:lnTo>
                    <a:pt x="24" y="160"/>
                  </a:lnTo>
                  <a:lnTo>
                    <a:pt x="17" y="155"/>
                  </a:lnTo>
                  <a:lnTo>
                    <a:pt x="12" y="148"/>
                  </a:lnTo>
                  <a:lnTo>
                    <a:pt x="4" y="129"/>
                  </a:lnTo>
                  <a:lnTo>
                    <a:pt x="0" y="109"/>
                  </a:lnTo>
                  <a:lnTo>
                    <a:pt x="4" y="90"/>
                  </a:lnTo>
                  <a:lnTo>
                    <a:pt x="12" y="76"/>
                  </a:lnTo>
                  <a:lnTo>
                    <a:pt x="24" y="69"/>
                  </a:lnTo>
                  <a:lnTo>
                    <a:pt x="24" y="57"/>
                  </a:lnTo>
                  <a:lnTo>
                    <a:pt x="26" y="34"/>
                  </a:lnTo>
                  <a:lnTo>
                    <a:pt x="31" y="19"/>
                  </a:lnTo>
                  <a:lnTo>
                    <a:pt x="40" y="7"/>
                  </a:lnTo>
                  <a:lnTo>
                    <a:pt x="43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+mj-lt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62671705-EDC2-444B-A882-08093EBA3810}"/>
              </a:ext>
            </a:extLst>
          </p:cNvPr>
          <p:cNvGrpSpPr/>
          <p:nvPr/>
        </p:nvGrpSpPr>
        <p:grpSpPr>
          <a:xfrm>
            <a:off x="5887760" y="3469940"/>
            <a:ext cx="366840" cy="360000"/>
            <a:chOff x="10154218" y="1789160"/>
            <a:chExt cx="621626" cy="665959"/>
          </a:xfrm>
          <a:solidFill>
            <a:schemeClr val="tx1"/>
          </a:solidFill>
        </p:grpSpPr>
        <p:sp>
          <p:nvSpPr>
            <p:cNvPr id="26" name="object 70">
              <a:extLst>
                <a:ext uri="{FF2B5EF4-FFF2-40B4-BE49-F238E27FC236}">
                  <a16:creationId xmlns:a16="http://schemas.microsoft.com/office/drawing/2014/main" id="{7BB856D9-C701-4E82-9E9C-7739FC0689FC}"/>
                </a:ext>
              </a:extLst>
            </p:cNvPr>
            <p:cNvSpPr/>
            <p:nvPr/>
          </p:nvSpPr>
          <p:spPr>
            <a:xfrm>
              <a:off x="10187504" y="1789160"/>
              <a:ext cx="554945" cy="422363"/>
            </a:xfrm>
            <a:custGeom>
              <a:avLst/>
              <a:gdLst/>
              <a:ahLst/>
              <a:cxnLst/>
              <a:rect l="l" t="t" r="r" b="b"/>
              <a:pathLst>
                <a:path w="815975" h="621029">
                  <a:moveTo>
                    <a:pt x="137236" y="326876"/>
                  </a:moveTo>
                  <a:lnTo>
                    <a:pt x="92786" y="326876"/>
                  </a:lnTo>
                  <a:lnTo>
                    <a:pt x="97142" y="332286"/>
                  </a:lnTo>
                  <a:lnTo>
                    <a:pt x="369087" y="604524"/>
                  </a:lnTo>
                  <a:lnTo>
                    <a:pt x="407792" y="620516"/>
                  </a:lnTo>
                  <a:lnTo>
                    <a:pt x="428385" y="616518"/>
                  </a:lnTo>
                  <a:lnTo>
                    <a:pt x="446506" y="604524"/>
                  </a:lnTo>
                  <a:lnTo>
                    <a:pt x="463109" y="587941"/>
                  </a:lnTo>
                  <a:lnTo>
                    <a:pt x="407796" y="587941"/>
                  </a:lnTo>
                  <a:lnTo>
                    <a:pt x="399472" y="586324"/>
                  </a:lnTo>
                  <a:lnTo>
                    <a:pt x="392150" y="581473"/>
                  </a:lnTo>
                  <a:lnTo>
                    <a:pt x="137236" y="326876"/>
                  </a:lnTo>
                  <a:close/>
                </a:path>
                <a:path w="815975" h="621029">
                  <a:moveTo>
                    <a:pt x="722756" y="326940"/>
                  </a:moveTo>
                  <a:lnTo>
                    <a:pt x="678433" y="326940"/>
                  </a:lnTo>
                  <a:lnTo>
                    <a:pt x="423443" y="581473"/>
                  </a:lnTo>
                  <a:lnTo>
                    <a:pt x="416121" y="586324"/>
                  </a:lnTo>
                  <a:lnTo>
                    <a:pt x="407796" y="587941"/>
                  </a:lnTo>
                  <a:lnTo>
                    <a:pt x="463109" y="587941"/>
                  </a:lnTo>
                  <a:lnTo>
                    <a:pt x="708939" y="342408"/>
                  </a:lnTo>
                  <a:lnTo>
                    <a:pt x="713816" y="337468"/>
                  </a:lnTo>
                  <a:lnTo>
                    <a:pt x="718451" y="332286"/>
                  </a:lnTo>
                  <a:lnTo>
                    <a:pt x="722756" y="326940"/>
                  </a:lnTo>
                  <a:close/>
                </a:path>
                <a:path w="815975" h="621029">
                  <a:moveTo>
                    <a:pt x="357534" y="255362"/>
                  </a:moveTo>
                  <a:lnTo>
                    <a:pt x="323278" y="255362"/>
                  </a:lnTo>
                  <a:lnTo>
                    <a:pt x="378320" y="420247"/>
                  </a:lnTo>
                  <a:lnTo>
                    <a:pt x="384555" y="424730"/>
                  </a:lnTo>
                  <a:lnTo>
                    <a:pt x="391566" y="424742"/>
                  </a:lnTo>
                  <a:lnTo>
                    <a:pt x="392061" y="424742"/>
                  </a:lnTo>
                  <a:lnTo>
                    <a:pt x="399249" y="424514"/>
                  </a:lnTo>
                  <a:lnTo>
                    <a:pt x="405472" y="419612"/>
                  </a:lnTo>
                  <a:lnTo>
                    <a:pt x="423621" y="351628"/>
                  </a:lnTo>
                  <a:lnTo>
                    <a:pt x="389674" y="351628"/>
                  </a:lnTo>
                  <a:lnTo>
                    <a:pt x="357534" y="255362"/>
                  </a:lnTo>
                  <a:close/>
                </a:path>
                <a:path w="815975" h="621029">
                  <a:moveTo>
                    <a:pt x="449503" y="147590"/>
                  </a:moveTo>
                  <a:lnTo>
                    <a:pt x="442912" y="152556"/>
                  </a:lnTo>
                  <a:lnTo>
                    <a:pt x="440893" y="159757"/>
                  </a:lnTo>
                  <a:lnTo>
                    <a:pt x="389674" y="351628"/>
                  </a:lnTo>
                  <a:lnTo>
                    <a:pt x="423621" y="351628"/>
                  </a:lnTo>
                  <a:lnTo>
                    <a:pt x="455371" y="232693"/>
                  </a:lnTo>
                  <a:lnTo>
                    <a:pt x="488668" y="232693"/>
                  </a:lnTo>
                  <a:lnTo>
                    <a:pt x="470954" y="153089"/>
                  </a:lnTo>
                  <a:lnTo>
                    <a:pt x="464515" y="147819"/>
                  </a:lnTo>
                  <a:lnTo>
                    <a:pt x="449503" y="147590"/>
                  </a:lnTo>
                  <a:close/>
                </a:path>
                <a:path w="815975" h="621029">
                  <a:moveTo>
                    <a:pt x="488668" y="232693"/>
                  </a:moveTo>
                  <a:lnTo>
                    <a:pt x="455371" y="232693"/>
                  </a:lnTo>
                  <a:lnTo>
                    <a:pt x="475449" y="323053"/>
                  </a:lnTo>
                  <a:lnTo>
                    <a:pt x="484162" y="328603"/>
                  </a:lnTo>
                  <a:lnTo>
                    <a:pt x="496773" y="325809"/>
                  </a:lnTo>
                  <a:lnTo>
                    <a:pt x="500151" y="323625"/>
                  </a:lnTo>
                  <a:lnTo>
                    <a:pt x="535584" y="276457"/>
                  </a:lnTo>
                  <a:lnTo>
                    <a:pt x="572098" y="276457"/>
                  </a:lnTo>
                  <a:lnTo>
                    <a:pt x="570114" y="272482"/>
                  </a:lnTo>
                  <a:lnTo>
                    <a:pt x="497522" y="272482"/>
                  </a:lnTo>
                  <a:lnTo>
                    <a:pt x="488668" y="232693"/>
                  </a:lnTo>
                  <a:close/>
                </a:path>
                <a:path w="815975" h="621029">
                  <a:moveTo>
                    <a:pt x="572098" y="276457"/>
                  </a:moveTo>
                  <a:lnTo>
                    <a:pt x="535584" y="276457"/>
                  </a:lnTo>
                  <a:lnTo>
                    <a:pt x="559092" y="323485"/>
                  </a:lnTo>
                  <a:lnTo>
                    <a:pt x="564794" y="326978"/>
                  </a:lnTo>
                  <a:lnTo>
                    <a:pt x="722756" y="326940"/>
                  </a:lnTo>
                  <a:lnTo>
                    <a:pt x="808291" y="326876"/>
                  </a:lnTo>
                  <a:lnTo>
                    <a:pt x="815555" y="319624"/>
                  </a:lnTo>
                  <a:lnTo>
                    <a:pt x="815606" y="301552"/>
                  </a:lnTo>
                  <a:lnTo>
                    <a:pt x="808342" y="294301"/>
                  </a:lnTo>
                  <a:lnTo>
                    <a:pt x="580999" y="294301"/>
                  </a:lnTo>
                  <a:lnTo>
                    <a:pt x="572098" y="276457"/>
                  </a:lnTo>
                  <a:close/>
                </a:path>
                <a:path w="815975" h="621029">
                  <a:moveTo>
                    <a:pt x="327410" y="196578"/>
                  </a:moveTo>
                  <a:lnTo>
                    <a:pt x="320979" y="197374"/>
                  </a:lnTo>
                  <a:lnTo>
                    <a:pt x="316877" y="198746"/>
                  </a:lnTo>
                  <a:lnTo>
                    <a:pt x="313486" y="201680"/>
                  </a:lnTo>
                  <a:lnTo>
                    <a:pt x="267131" y="294301"/>
                  </a:lnTo>
                  <a:lnTo>
                    <a:pt x="7289" y="294301"/>
                  </a:lnTo>
                  <a:lnTo>
                    <a:pt x="50" y="301552"/>
                  </a:lnTo>
                  <a:lnTo>
                    <a:pt x="0" y="319624"/>
                  </a:lnTo>
                  <a:lnTo>
                    <a:pt x="7289" y="326927"/>
                  </a:lnTo>
                  <a:lnTo>
                    <a:pt x="16306" y="326927"/>
                  </a:lnTo>
                  <a:lnTo>
                    <a:pt x="283572" y="326876"/>
                  </a:lnTo>
                  <a:lnTo>
                    <a:pt x="289178" y="323460"/>
                  </a:lnTo>
                  <a:lnTo>
                    <a:pt x="291985" y="317935"/>
                  </a:lnTo>
                  <a:lnTo>
                    <a:pt x="323278" y="255362"/>
                  </a:lnTo>
                  <a:lnTo>
                    <a:pt x="357534" y="255362"/>
                  </a:lnTo>
                  <a:lnTo>
                    <a:pt x="341617" y="207687"/>
                  </a:lnTo>
                  <a:lnTo>
                    <a:pt x="338394" y="202068"/>
                  </a:lnTo>
                  <a:lnTo>
                    <a:pt x="333436" y="198254"/>
                  </a:lnTo>
                  <a:lnTo>
                    <a:pt x="327410" y="196578"/>
                  </a:lnTo>
                  <a:close/>
                </a:path>
                <a:path w="815975" h="621029">
                  <a:moveTo>
                    <a:pt x="283572" y="326876"/>
                  </a:moveTo>
                  <a:lnTo>
                    <a:pt x="277304" y="326876"/>
                  </a:lnTo>
                  <a:lnTo>
                    <a:pt x="283489" y="326927"/>
                  </a:lnTo>
                  <a:close/>
                </a:path>
                <a:path w="815975" h="621029">
                  <a:moveTo>
                    <a:pt x="227064" y="582"/>
                  </a:moveTo>
                  <a:lnTo>
                    <a:pt x="183942" y="10034"/>
                  </a:lnTo>
                  <a:lnTo>
                    <a:pt x="143344" y="29088"/>
                  </a:lnTo>
                  <a:lnTo>
                    <a:pt x="106972" y="57750"/>
                  </a:lnTo>
                  <a:lnTo>
                    <a:pt x="75166" y="98794"/>
                  </a:lnTo>
                  <a:lnTo>
                    <a:pt x="55313" y="145455"/>
                  </a:lnTo>
                  <a:lnTo>
                    <a:pt x="47789" y="195249"/>
                  </a:lnTo>
                  <a:lnTo>
                    <a:pt x="52967" y="245692"/>
                  </a:lnTo>
                  <a:lnTo>
                    <a:pt x="71221" y="294301"/>
                  </a:lnTo>
                  <a:lnTo>
                    <a:pt x="109169" y="294301"/>
                  </a:lnTo>
                  <a:lnTo>
                    <a:pt x="88277" y="251202"/>
                  </a:lnTo>
                  <a:lnTo>
                    <a:pt x="80464" y="204869"/>
                  </a:lnTo>
                  <a:lnTo>
                    <a:pt x="85809" y="158185"/>
                  </a:lnTo>
                  <a:lnTo>
                    <a:pt x="104393" y="114037"/>
                  </a:lnTo>
                  <a:lnTo>
                    <a:pt x="132581" y="78785"/>
                  </a:lnTo>
                  <a:lnTo>
                    <a:pt x="167823" y="53064"/>
                  </a:lnTo>
                  <a:lnTo>
                    <a:pt x="207918" y="37421"/>
                  </a:lnTo>
                  <a:lnTo>
                    <a:pt x="250662" y="32406"/>
                  </a:lnTo>
                  <a:lnTo>
                    <a:pt x="357812" y="32406"/>
                  </a:lnTo>
                  <a:lnTo>
                    <a:pt x="354534" y="29787"/>
                  </a:lnTo>
                  <a:lnTo>
                    <a:pt x="314063" y="10465"/>
                  </a:lnTo>
                  <a:lnTo>
                    <a:pt x="271005" y="728"/>
                  </a:lnTo>
                  <a:lnTo>
                    <a:pt x="227064" y="582"/>
                  </a:lnTo>
                  <a:close/>
                </a:path>
                <a:path w="815975" h="621029">
                  <a:moveTo>
                    <a:pt x="673842" y="32316"/>
                  </a:moveTo>
                  <a:lnTo>
                    <a:pt x="566720" y="32316"/>
                  </a:lnTo>
                  <a:lnTo>
                    <a:pt x="609370" y="37717"/>
                  </a:lnTo>
                  <a:lnTo>
                    <a:pt x="649773" y="54064"/>
                  </a:lnTo>
                  <a:lnTo>
                    <a:pt x="685660" y="81360"/>
                  </a:lnTo>
                  <a:lnTo>
                    <a:pt x="714038" y="118927"/>
                  </a:lnTo>
                  <a:lnTo>
                    <a:pt x="730560" y="161642"/>
                  </a:lnTo>
                  <a:lnTo>
                    <a:pt x="734969" y="206868"/>
                  </a:lnTo>
                  <a:lnTo>
                    <a:pt x="727009" y="251966"/>
                  </a:lnTo>
                  <a:lnTo>
                    <a:pt x="706424" y="294301"/>
                  </a:lnTo>
                  <a:lnTo>
                    <a:pt x="808342" y="294301"/>
                  </a:lnTo>
                  <a:lnTo>
                    <a:pt x="744359" y="294250"/>
                  </a:lnTo>
                  <a:lnTo>
                    <a:pt x="761124" y="251058"/>
                  </a:lnTo>
                  <a:lnTo>
                    <a:pt x="767460" y="206639"/>
                  </a:lnTo>
                  <a:lnTo>
                    <a:pt x="763872" y="162620"/>
                  </a:lnTo>
                  <a:lnTo>
                    <a:pt x="750863" y="120628"/>
                  </a:lnTo>
                  <a:lnTo>
                    <a:pt x="728936" y="82291"/>
                  </a:lnTo>
                  <a:lnTo>
                    <a:pt x="698597" y="49237"/>
                  </a:lnTo>
                  <a:lnTo>
                    <a:pt x="673842" y="32316"/>
                  </a:lnTo>
                  <a:close/>
                </a:path>
                <a:path w="815975" h="621029">
                  <a:moveTo>
                    <a:pt x="537386" y="229076"/>
                  </a:moveTo>
                  <a:lnTo>
                    <a:pt x="531126" y="230737"/>
                  </a:lnTo>
                  <a:lnTo>
                    <a:pt x="528802" y="231880"/>
                  </a:lnTo>
                  <a:lnTo>
                    <a:pt x="526783" y="233557"/>
                  </a:lnTo>
                  <a:lnTo>
                    <a:pt x="525246" y="235639"/>
                  </a:lnTo>
                  <a:lnTo>
                    <a:pt x="497522" y="272482"/>
                  </a:lnTo>
                  <a:lnTo>
                    <a:pt x="570114" y="272482"/>
                  </a:lnTo>
                  <a:lnTo>
                    <a:pt x="552983" y="238141"/>
                  </a:lnTo>
                  <a:lnTo>
                    <a:pt x="549016" y="233016"/>
                  </a:lnTo>
                  <a:lnTo>
                    <a:pt x="543583" y="229915"/>
                  </a:lnTo>
                  <a:lnTo>
                    <a:pt x="537386" y="229076"/>
                  </a:lnTo>
                  <a:close/>
                </a:path>
                <a:path w="815975" h="621029">
                  <a:moveTo>
                    <a:pt x="357812" y="32406"/>
                  </a:moveTo>
                  <a:lnTo>
                    <a:pt x="250662" y="32406"/>
                  </a:lnTo>
                  <a:lnTo>
                    <a:pt x="293854" y="38568"/>
                  </a:lnTo>
                  <a:lnTo>
                    <a:pt x="335292" y="56455"/>
                  </a:lnTo>
                  <a:lnTo>
                    <a:pt x="367652" y="81741"/>
                  </a:lnTo>
                  <a:lnTo>
                    <a:pt x="396265" y="110303"/>
                  </a:lnTo>
                  <a:lnTo>
                    <a:pt x="401662" y="113882"/>
                  </a:lnTo>
                  <a:lnTo>
                    <a:pt x="407796" y="115075"/>
                  </a:lnTo>
                  <a:lnTo>
                    <a:pt x="413931" y="113882"/>
                  </a:lnTo>
                  <a:lnTo>
                    <a:pt x="419328" y="110303"/>
                  </a:lnTo>
                  <a:lnTo>
                    <a:pt x="447941" y="81741"/>
                  </a:lnTo>
                  <a:lnTo>
                    <a:pt x="455753" y="75759"/>
                  </a:lnTo>
                  <a:lnTo>
                    <a:pt x="407796" y="75759"/>
                  </a:lnTo>
                  <a:lnTo>
                    <a:pt x="390715" y="58690"/>
                  </a:lnTo>
                  <a:lnTo>
                    <a:pt x="357812" y="32406"/>
                  </a:lnTo>
                  <a:close/>
                </a:path>
                <a:path w="815975" h="621029">
                  <a:moveTo>
                    <a:pt x="561763" y="0"/>
                  </a:moveTo>
                  <a:lnTo>
                    <a:pt x="512226" y="7488"/>
                  </a:lnTo>
                  <a:lnTo>
                    <a:pt x="465783" y="27174"/>
                  </a:lnTo>
                  <a:lnTo>
                    <a:pt x="424878" y="58690"/>
                  </a:lnTo>
                  <a:lnTo>
                    <a:pt x="407796" y="75759"/>
                  </a:lnTo>
                  <a:lnTo>
                    <a:pt x="455753" y="75759"/>
                  </a:lnTo>
                  <a:lnTo>
                    <a:pt x="483738" y="54332"/>
                  </a:lnTo>
                  <a:lnTo>
                    <a:pt x="524087" y="37855"/>
                  </a:lnTo>
                  <a:lnTo>
                    <a:pt x="566720" y="32316"/>
                  </a:lnTo>
                  <a:lnTo>
                    <a:pt x="673842" y="32316"/>
                  </a:lnTo>
                  <a:lnTo>
                    <a:pt x="660349" y="23092"/>
                  </a:lnTo>
                  <a:lnTo>
                    <a:pt x="611951" y="5078"/>
                  </a:lnTo>
                  <a:lnTo>
                    <a:pt x="561763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500" dirty="0">
                <a:latin typeface="+mj-lt"/>
              </a:endParaRPr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D5E6B1AF-6359-4765-B5BF-4DCD74194343}"/>
                </a:ext>
              </a:extLst>
            </p:cNvPr>
            <p:cNvGrpSpPr/>
            <p:nvPr/>
          </p:nvGrpSpPr>
          <p:grpSpPr>
            <a:xfrm>
              <a:off x="10154218" y="2066821"/>
              <a:ext cx="621626" cy="388298"/>
              <a:chOff x="10154218" y="2066821"/>
              <a:chExt cx="621626" cy="388298"/>
            </a:xfrm>
            <a:grpFill/>
          </p:grpSpPr>
          <p:sp>
            <p:nvSpPr>
              <p:cNvPr id="28" name="object 71">
                <a:extLst>
                  <a:ext uri="{FF2B5EF4-FFF2-40B4-BE49-F238E27FC236}">
                    <a16:creationId xmlns:a16="http://schemas.microsoft.com/office/drawing/2014/main" id="{ABF82D0A-262D-47D7-B751-69EC010BF6AC}"/>
                  </a:ext>
                </a:extLst>
              </p:cNvPr>
              <p:cNvSpPr/>
              <p:nvPr/>
            </p:nvSpPr>
            <p:spPr>
              <a:xfrm>
                <a:off x="10154218" y="2066821"/>
                <a:ext cx="244435" cy="388246"/>
              </a:xfrm>
              <a:custGeom>
                <a:avLst/>
                <a:gdLst/>
                <a:ahLst/>
                <a:cxnLst/>
                <a:rect l="l" t="t" r="r" b="b"/>
                <a:pathLst>
                  <a:path w="359409" h="570864">
                    <a:moveTo>
                      <a:pt x="65252" y="0"/>
                    </a:moveTo>
                    <a:lnTo>
                      <a:pt x="39851" y="5127"/>
                    </a:lnTo>
                    <a:lnTo>
                      <a:pt x="19110" y="19110"/>
                    </a:lnTo>
                    <a:lnTo>
                      <a:pt x="5127" y="39851"/>
                    </a:lnTo>
                    <a:lnTo>
                      <a:pt x="0" y="65252"/>
                    </a:lnTo>
                    <a:lnTo>
                      <a:pt x="0" y="200228"/>
                    </a:lnTo>
                    <a:lnTo>
                      <a:pt x="4269" y="251690"/>
                    </a:lnTo>
                    <a:lnTo>
                      <a:pt x="16755" y="301089"/>
                    </a:lnTo>
                    <a:lnTo>
                      <a:pt x="36969" y="347516"/>
                    </a:lnTo>
                    <a:lnTo>
                      <a:pt x="64427" y="390061"/>
                    </a:lnTo>
                    <a:lnTo>
                      <a:pt x="98642" y="427814"/>
                    </a:lnTo>
                    <a:lnTo>
                      <a:pt x="139128" y="459867"/>
                    </a:lnTo>
                    <a:lnTo>
                      <a:pt x="195745" y="497586"/>
                    </a:lnTo>
                    <a:lnTo>
                      <a:pt x="195745" y="563016"/>
                    </a:lnTo>
                    <a:lnTo>
                      <a:pt x="203047" y="570318"/>
                    </a:lnTo>
                    <a:lnTo>
                      <a:pt x="221056" y="570318"/>
                    </a:lnTo>
                    <a:lnTo>
                      <a:pt x="228358" y="563016"/>
                    </a:lnTo>
                    <a:lnTo>
                      <a:pt x="228358" y="483412"/>
                    </a:lnTo>
                    <a:lnTo>
                      <a:pt x="225640" y="478320"/>
                    </a:lnTo>
                    <a:lnTo>
                      <a:pt x="157226" y="432765"/>
                    </a:lnTo>
                    <a:lnTo>
                      <a:pt x="120973" y="404053"/>
                    </a:lnTo>
                    <a:lnTo>
                      <a:pt x="90332" y="370239"/>
                    </a:lnTo>
                    <a:lnTo>
                      <a:pt x="65739" y="332136"/>
                    </a:lnTo>
                    <a:lnTo>
                      <a:pt x="47631" y="290558"/>
                    </a:lnTo>
                    <a:lnTo>
                      <a:pt x="36444" y="246317"/>
                    </a:lnTo>
                    <a:lnTo>
                      <a:pt x="32613" y="200228"/>
                    </a:lnTo>
                    <a:lnTo>
                      <a:pt x="32613" y="65252"/>
                    </a:lnTo>
                    <a:lnTo>
                      <a:pt x="35179" y="52552"/>
                    </a:lnTo>
                    <a:lnTo>
                      <a:pt x="42175" y="42181"/>
                    </a:lnTo>
                    <a:lnTo>
                      <a:pt x="52550" y="35189"/>
                    </a:lnTo>
                    <a:lnTo>
                      <a:pt x="65252" y="32626"/>
                    </a:lnTo>
                    <a:lnTo>
                      <a:pt x="120494" y="32626"/>
                    </a:lnTo>
                    <a:lnTo>
                      <a:pt x="111383" y="19110"/>
                    </a:lnTo>
                    <a:lnTo>
                      <a:pt x="90646" y="5127"/>
                    </a:lnTo>
                    <a:lnTo>
                      <a:pt x="65252" y="0"/>
                    </a:lnTo>
                    <a:close/>
                  </a:path>
                  <a:path w="359409" h="570864">
                    <a:moveTo>
                      <a:pt x="202328" y="162966"/>
                    </a:moveTo>
                    <a:lnTo>
                      <a:pt x="146799" y="162966"/>
                    </a:lnTo>
                    <a:lnTo>
                      <a:pt x="159501" y="165531"/>
                    </a:lnTo>
                    <a:lnTo>
                      <a:pt x="169876" y="172526"/>
                    </a:lnTo>
                    <a:lnTo>
                      <a:pt x="176872" y="182897"/>
                    </a:lnTo>
                    <a:lnTo>
                      <a:pt x="179438" y="195592"/>
                    </a:lnTo>
                    <a:lnTo>
                      <a:pt x="179425" y="282892"/>
                    </a:lnTo>
                    <a:lnTo>
                      <a:pt x="182537" y="288290"/>
                    </a:lnTo>
                    <a:lnTo>
                      <a:pt x="266179" y="336067"/>
                    </a:lnTo>
                    <a:lnTo>
                      <a:pt x="310114" y="379601"/>
                    </a:lnTo>
                    <a:lnTo>
                      <a:pt x="326237" y="439318"/>
                    </a:lnTo>
                    <a:lnTo>
                      <a:pt x="326237" y="563016"/>
                    </a:lnTo>
                    <a:lnTo>
                      <a:pt x="333552" y="570318"/>
                    </a:lnTo>
                    <a:lnTo>
                      <a:pt x="351561" y="570318"/>
                    </a:lnTo>
                    <a:lnTo>
                      <a:pt x="358863" y="563016"/>
                    </a:lnTo>
                    <a:lnTo>
                      <a:pt x="358863" y="439318"/>
                    </a:lnTo>
                    <a:lnTo>
                      <a:pt x="353572" y="399602"/>
                    </a:lnTo>
                    <a:lnTo>
                      <a:pt x="338374" y="363243"/>
                    </a:lnTo>
                    <a:lnTo>
                      <a:pt x="314310" y="332035"/>
                    </a:lnTo>
                    <a:lnTo>
                      <a:pt x="282422" y="307771"/>
                    </a:lnTo>
                    <a:lnTo>
                      <a:pt x="212051" y="267601"/>
                    </a:lnTo>
                    <a:lnTo>
                      <a:pt x="212051" y="195592"/>
                    </a:lnTo>
                    <a:lnTo>
                      <a:pt x="207253" y="170441"/>
                    </a:lnTo>
                    <a:lnTo>
                      <a:pt x="202328" y="162966"/>
                    </a:lnTo>
                    <a:close/>
                  </a:path>
                  <a:path w="359409" h="570864">
                    <a:moveTo>
                      <a:pt x="120494" y="32626"/>
                    </a:moveTo>
                    <a:lnTo>
                      <a:pt x="65252" y="32626"/>
                    </a:lnTo>
                    <a:lnTo>
                      <a:pt x="77951" y="35189"/>
                    </a:lnTo>
                    <a:lnTo>
                      <a:pt x="88317" y="42181"/>
                    </a:lnTo>
                    <a:lnTo>
                      <a:pt x="95304" y="52552"/>
                    </a:lnTo>
                    <a:lnTo>
                      <a:pt x="97866" y="65252"/>
                    </a:lnTo>
                    <a:lnTo>
                      <a:pt x="97866" y="152946"/>
                    </a:lnTo>
                    <a:lnTo>
                      <a:pt x="90923" y="162359"/>
                    </a:lnTo>
                    <a:lnTo>
                      <a:pt x="85821" y="172783"/>
                    </a:lnTo>
                    <a:lnTo>
                      <a:pt x="82666" y="183949"/>
                    </a:lnTo>
                    <a:lnTo>
                      <a:pt x="81559" y="195592"/>
                    </a:lnTo>
                    <a:lnTo>
                      <a:pt x="81559" y="269849"/>
                    </a:lnTo>
                    <a:lnTo>
                      <a:pt x="88861" y="277164"/>
                    </a:lnTo>
                    <a:lnTo>
                      <a:pt x="106883" y="277164"/>
                    </a:lnTo>
                    <a:lnTo>
                      <a:pt x="114185" y="269849"/>
                    </a:lnTo>
                    <a:lnTo>
                      <a:pt x="114185" y="195592"/>
                    </a:lnTo>
                    <a:lnTo>
                      <a:pt x="116749" y="182897"/>
                    </a:lnTo>
                    <a:lnTo>
                      <a:pt x="123739" y="172526"/>
                    </a:lnTo>
                    <a:lnTo>
                      <a:pt x="134106" y="165531"/>
                    </a:lnTo>
                    <a:lnTo>
                      <a:pt x="146799" y="162966"/>
                    </a:lnTo>
                    <a:lnTo>
                      <a:pt x="202328" y="162966"/>
                    </a:lnTo>
                    <a:lnTo>
                      <a:pt x="193654" y="149799"/>
                    </a:lnTo>
                    <a:lnTo>
                      <a:pt x="173309" y="135763"/>
                    </a:lnTo>
                    <a:lnTo>
                      <a:pt x="159060" y="132727"/>
                    </a:lnTo>
                    <a:lnTo>
                      <a:pt x="130492" y="132727"/>
                    </a:lnTo>
                    <a:lnTo>
                      <a:pt x="130492" y="65252"/>
                    </a:lnTo>
                    <a:lnTo>
                      <a:pt x="125365" y="39851"/>
                    </a:lnTo>
                    <a:lnTo>
                      <a:pt x="120494" y="32626"/>
                    </a:lnTo>
                    <a:close/>
                  </a:path>
                  <a:path w="359409" h="570864">
                    <a:moveTo>
                      <a:pt x="142265" y="130365"/>
                    </a:moveTo>
                    <a:lnTo>
                      <a:pt x="136271" y="131140"/>
                    </a:lnTo>
                    <a:lnTo>
                      <a:pt x="130492" y="132727"/>
                    </a:lnTo>
                    <a:lnTo>
                      <a:pt x="159060" y="132727"/>
                    </a:lnTo>
                    <a:lnTo>
                      <a:pt x="148272" y="130429"/>
                    </a:lnTo>
                    <a:lnTo>
                      <a:pt x="142265" y="130365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500" dirty="0">
                  <a:latin typeface="+mj-lt"/>
                </a:endParaRPr>
              </a:p>
            </p:txBody>
          </p:sp>
          <p:sp>
            <p:nvSpPr>
              <p:cNvPr id="29" name="object 72">
                <a:extLst>
                  <a:ext uri="{FF2B5EF4-FFF2-40B4-BE49-F238E27FC236}">
                    <a16:creationId xmlns:a16="http://schemas.microsoft.com/office/drawing/2014/main" id="{0720182E-0485-48FF-A10A-21849FD2732C}"/>
                  </a:ext>
                </a:extLst>
              </p:cNvPr>
              <p:cNvSpPr/>
              <p:nvPr/>
            </p:nvSpPr>
            <p:spPr>
              <a:xfrm>
                <a:off x="10531409" y="2066873"/>
                <a:ext cx="244435" cy="388246"/>
              </a:xfrm>
              <a:custGeom>
                <a:avLst/>
                <a:gdLst/>
                <a:ahLst/>
                <a:cxnLst/>
                <a:rect l="l" t="t" r="r" b="b"/>
                <a:pathLst>
                  <a:path w="359409" h="570864">
                    <a:moveTo>
                      <a:pt x="202826" y="130887"/>
                    </a:moveTo>
                    <a:lnTo>
                      <a:pt x="160646" y="154888"/>
                    </a:lnTo>
                    <a:lnTo>
                      <a:pt x="146748" y="189509"/>
                    </a:lnTo>
                    <a:lnTo>
                      <a:pt x="146812" y="267512"/>
                    </a:lnTo>
                    <a:lnTo>
                      <a:pt x="76441" y="307695"/>
                    </a:lnTo>
                    <a:lnTo>
                      <a:pt x="44555" y="331959"/>
                    </a:lnTo>
                    <a:lnTo>
                      <a:pt x="20494" y="363167"/>
                    </a:lnTo>
                    <a:lnTo>
                      <a:pt x="5296" y="399526"/>
                    </a:lnTo>
                    <a:lnTo>
                      <a:pt x="0" y="439242"/>
                    </a:lnTo>
                    <a:lnTo>
                      <a:pt x="0" y="562940"/>
                    </a:lnTo>
                    <a:lnTo>
                      <a:pt x="7302" y="570242"/>
                    </a:lnTo>
                    <a:lnTo>
                      <a:pt x="25323" y="570242"/>
                    </a:lnTo>
                    <a:lnTo>
                      <a:pt x="32626" y="562940"/>
                    </a:lnTo>
                    <a:lnTo>
                      <a:pt x="32626" y="439242"/>
                    </a:lnTo>
                    <a:lnTo>
                      <a:pt x="36792" y="408069"/>
                    </a:lnTo>
                    <a:lnTo>
                      <a:pt x="48726" y="379534"/>
                    </a:lnTo>
                    <a:lnTo>
                      <a:pt x="67609" y="355040"/>
                    </a:lnTo>
                    <a:lnTo>
                      <a:pt x="92621" y="335991"/>
                    </a:lnTo>
                    <a:lnTo>
                      <a:pt x="176276" y="288201"/>
                    </a:lnTo>
                    <a:lnTo>
                      <a:pt x="179374" y="282816"/>
                    </a:lnTo>
                    <a:lnTo>
                      <a:pt x="179374" y="195516"/>
                    </a:lnTo>
                    <a:lnTo>
                      <a:pt x="181936" y="182821"/>
                    </a:lnTo>
                    <a:lnTo>
                      <a:pt x="188923" y="172450"/>
                    </a:lnTo>
                    <a:lnTo>
                      <a:pt x="199289" y="165455"/>
                    </a:lnTo>
                    <a:lnTo>
                      <a:pt x="211988" y="162890"/>
                    </a:lnTo>
                    <a:lnTo>
                      <a:pt x="268184" y="162890"/>
                    </a:lnTo>
                    <a:lnTo>
                      <a:pt x="267884" y="162278"/>
                    </a:lnTo>
                    <a:lnTo>
                      <a:pt x="260934" y="152869"/>
                    </a:lnTo>
                    <a:lnTo>
                      <a:pt x="260934" y="132651"/>
                    </a:lnTo>
                    <a:lnTo>
                      <a:pt x="228371" y="132651"/>
                    </a:lnTo>
                    <a:lnTo>
                      <a:pt x="202826" y="130887"/>
                    </a:lnTo>
                    <a:close/>
                  </a:path>
                  <a:path w="359409" h="570864">
                    <a:moveTo>
                      <a:pt x="348830" y="32550"/>
                    </a:moveTo>
                    <a:lnTo>
                      <a:pt x="293560" y="32550"/>
                    </a:lnTo>
                    <a:lnTo>
                      <a:pt x="306253" y="35111"/>
                    </a:lnTo>
                    <a:lnTo>
                      <a:pt x="316620" y="42098"/>
                    </a:lnTo>
                    <a:lnTo>
                      <a:pt x="323610" y="52465"/>
                    </a:lnTo>
                    <a:lnTo>
                      <a:pt x="326174" y="65163"/>
                    </a:lnTo>
                    <a:lnTo>
                      <a:pt x="326174" y="200152"/>
                    </a:lnTo>
                    <a:lnTo>
                      <a:pt x="322343" y="246235"/>
                    </a:lnTo>
                    <a:lnTo>
                      <a:pt x="311156" y="290472"/>
                    </a:lnTo>
                    <a:lnTo>
                      <a:pt x="293049" y="332049"/>
                    </a:lnTo>
                    <a:lnTo>
                      <a:pt x="268458" y="370151"/>
                    </a:lnTo>
                    <a:lnTo>
                      <a:pt x="237821" y="403964"/>
                    </a:lnTo>
                    <a:lnTo>
                      <a:pt x="201574" y="432676"/>
                    </a:lnTo>
                    <a:lnTo>
                      <a:pt x="133159" y="478243"/>
                    </a:lnTo>
                    <a:lnTo>
                      <a:pt x="130429" y="483336"/>
                    </a:lnTo>
                    <a:lnTo>
                      <a:pt x="130429" y="562940"/>
                    </a:lnTo>
                    <a:lnTo>
                      <a:pt x="137744" y="570242"/>
                    </a:lnTo>
                    <a:lnTo>
                      <a:pt x="155765" y="570242"/>
                    </a:lnTo>
                    <a:lnTo>
                      <a:pt x="163068" y="562940"/>
                    </a:lnTo>
                    <a:lnTo>
                      <a:pt x="163068" y="497484"/>
                    </a:lnTo>
                    <a:lnTo>
                      <a:pt x="219684" y="459778"/>
                    </a:lnTo>
                    <a:lnTo>
                      <a:pt x="260168" y="427722"/>
                    </a:lnTo>
                    <a:lnTo>
                      <a:pt x="294387" y="389969"/>
                    </a:lnTo>
                    <a:lnTo>
                      <a:pt x="321856" y="347429"/>
                    </a:lnTo>
                    <a:lnTo>
                      <a:pt x="342085" y="301007"/>
                    </a:lnTo>
                    <a:lnTo>
                      <a:pt x="354587" y="251612"/>
                    </a:lnTo>
                    <a:lnTo>
                      <a:pt x="358876" y="200152"/>
                    </a:lnTo>
                    <a:lnTo>
                      <a:pt x="358876" y="65163"/>
                    </a:lnTo>
                    <a:lnTo>
                      <a:pt x="353722" y="39792"/>
                    </a:lnTo>
                    <a:lnTo>
                      <a:pt x="348830" y="32550"/>
                    </a:lnTo>
                    <a:close/>
                  </a:path>
                  <a:path w="359409" h="570864">
                    <a:moveTo>
                      <a:pt x="268184" y="162890"/>
                    </a:moveTo>
                    <a:lnTo>
                      <a:pt x="211988" y="162890"/>
                    </a:lnTo>
                    <a:lnTo>
                      <a:pt x="224690" y="165455"/>
                    </a:lnTo>
                    <a:lnTo>
                      <a:pt x="235065" y="172450"/>
                    </a:lnTo>
                    <a:lnTo>
                      <a:pt x="242061" y="182821"/>
                    </a:lnTo>
                    <a:lnTo>
                      <a:pt x="244627" y="195516"/>
                    </a:lnTo>
                    <a:lnTo>
                      <a:pt x="244627" y="269773"/>
                    </a:lnTo>
                    <a:lnTo>
                      <a:pt x="251929" y="277075"/>
                    </a:lnTo>
                    <a:lnTo>
                      <a:pt x="269938" y="277075"/>
                    </a:lnTo>
                    <a:lnTo>
                      <a:pt x="277241" y="269773"/>
                    </a:lnTo>
                    <a:lnTo>
                      <a:pt x="277241" y="195516"/>
                    </a:lnTo>
                    <a:lnTo>
                      <a:pt x="276141" y="183871"/>
                    </a:lnTo>
                    <a:lnTo>
                      <a:pt x="272988" y="172702"/>
                    </a:lnTo>
                    <a:lnTo>
                      <a:pt x="268184" y="162890"/>
                    </a:lnTo>
                    <a:close/>
                  </a:path>
                  <a:path w="359409" h="570864">
                    <a:moveTo>
                      <a:pt x="293624" y="0"/>
                    </a:moveTo>
                    <a:lnTo>
                      <a:pt x="268244" y="5118"/>
                    </a:lnTo>
                    <a:lnTo>
                      <a:pt x="247510" y="19080"/>
                    </a:lnTo>
                    <a:lnTo>
                      <a:pt x="233520" y="39792"/>
                    </a:lnTo>
                    <a:lnTo>
                      <a:pt x="228371" y="65163"/>
                    </a:lnTo>
                    <a:lnTo>
                      <a:pt x="228371" y="132651"/>
                    </a:lnTo>
                    <a:lnTo>
                      <a:pt x="260934" y="132651"/>
                    </a:lnTo>
                    <a:lnTo>
                      <a:pt x="260934" y="65163"/>
                    </a:lnTo>
                    <a:lnTo>
                      <a:pt x="263497" y="52465"/>
                    </a:lnTo>
                    <a:lnTo>
                      <a:pt x="270489" y="42098"/>
                    </a:lnTo>
                    <a:lnTo>
                      <a:pt x="280859" y="35111"/>
                    </a:lnTo>
                    <a:lnTo>
                      <a:pt x="293560" y="32550"/>
                    </a:lnTo>
                    <a:lnTo>
                      <a:pt x="348830" y="32550"/>
                    </a:lnTo>
                    <a:lnTo>
                      <a:pt x="339732" y="19080"/>
                    </a:lnTo>
                    <a:lnTo>
                      <a:pt x="319001" y="5118"/>
                    </a:lnTo>
                    <a:lnTo>
                      <a:pt x="293624" y="0"/>
                    </a:lnTo>
                    <a:close/>
                  </a:path>
                </a:pathLst>
              </a:custGeom>
              <a:grpFill/>
            </p:spPr>
            <p:txBody>
              <a:bodyPr wrap="square" lIns="0" tIns="0" rIns="0" bIns="0" rtlCol="0"/>
              <a:lstStyle/>
              <a:p>
                <a:endParaRPr sz="500" dirty="0">
                  <a:latin typeface="+mj-lt"/>
                </a:endParaRPr>
              </a:p>
            </p:txBody>
          </p:sp>
        </p:grp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6A3286F-27A9-4891-8437-417C745E0081}"/>
              </a:ext>
            </a:extLst>
          </p:cNvPr>
          <p:cNvGrpSpPr/>
          <p:nvPr/>
        </p:nvGrpSpPr>
        <p:grpSpPr>
          <a:xfrm>
            <a:off x="1558326" y="1892663"/>
            <a:ext cx="297000" cy="270000"/>
            <a:chOff x="1400175" y="4173538"/>
            <a:chExt cx="441325" cy="379413"/>
          </a:xfrm>
          <a:solidFill>
            <a:srgbClr val="262626"/>
          </a:solidFill>
        </p:grpSpPr>
        <p:sp>
          <p:nvSpPr>
            <p:cNvPr id="31" name="Freeform 777">
              <a:extLst>
                <a:ext uri="{FF2B5EF4-FFF2-40B4-BE49-F238E27FC236}">
                  <a16:creationId xmlns:a16="http://schemas.microsoft.com/office/drawing/2014/main" id="{577AC50D-AFDE-43EE-89E8-EBB566C772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0175" y="4237038"/>
              <a:ext cx="441325" cy="315913"/>
            </a:xfrm>
            <a:custGeom>
              <a:avLst/>
              <a:gdLst/>
              <a:ahLst/>
              <a:cxnLst>
                <a:cxn ang="0">
                  <a:pos x="26" y="24"/>
                </a:cxn>
                <a:cxn ang="0">
                  <a:pos x="25" y="26"/>
                </a:cxn>
                <a:cxn ang="0">
                  <a:pos x="25" y="371"/>
                </a:cxn>
                <a:cxn ang="0">
                  <a:pos x="26" y="373"/>
                </a:cxn>
                <a:cxn ang="0">
                  <a:pos x="529" y="373"/>
                </a:cxn>
                <a:cxn ang="0">
                  <a:pos x="532" y="369"/>
                </a:cxn>
                <a:cxn ang="0">
                  <a:pos x="532" y="27"/>
                </a:cxn>
                <a:cxn ang="0">
                  <a:pos x="529" y="24"/>
                </a:cxn>
                <a:cxn ang="0">
                  <a:pos x="26" y="24"/>
                </a:cxn>
                <a:cxn ang="0">
                  <a:pos x="30" y="0"/>
                </a:cxn>
                <a:cxn ang="0">
                  <a:pos x="527" y="0"/>
                </a:cxn>
                <a:cxn ang="0">
                  <a:pos x="541" y="3"/>
                </a:cxn>
                <a:cxn ang="0">
                  <a:pos x="553" y="15"/>
                </a:cxn>
                <a:cxn ang="0">
                  <a:pos x="556" y="29"/>
                </a:cxn>
                <a:cxn ang="0">
                  <a:pos x="556" y="368"/>
                </a:cxn>
                <a:cxn ang="0">
                  <a:pos x="553" y="381"/>
                </a:cxn>
                <a:cxn ang="0">
                  <a:pos x="541" y="393"/>
                </a:cxn>
                <a:cxn ang="0">
                  <a:pos x="527" y="397"/>
                </a:cxn>
                <a:cxn ang="0">
                  <a:pos x="30" y="397"/>
                </a:cxn>
                <a:cxn ang="0">
                  <a:pos x="16" y="393"/>
                </a:cxn>
                <a:cxn ang="0">
                  <a:pos x="4" y="381"/>
                </a:cxn>
                <a:cxn ang="0">
                  <a:pos x="0" y="368"/>
                </a:cxn>
                <a:cxn ang="0">
                  <a:pos x="0" y="29"/>
                </a:cxn>
                <a:cxn ang="0">
                  <a:pos x="4" y="15"/>
                </a:cxn>
                <a:cxn ang="0">
                  <a:pos x="16" y="3"/>
                </a:cxn>
                <a:cxn ang="0">
                  <a:pos x="30" y="0"/>
                </a:cxn>
              </a:cxnLst>
              <a:rect l="0" t="0" r="r" b="b"/>
              <a:pathLst>
                <a:path w="556" h="397">
                  <a:moveTo>
                    <a:pt x="26" y="24"/>
                  </a:moveTo>
                  <a:lnTo>
                    <a:pt x="25" y="26"/>
                  </a:lnTo>
                  <a:lnTo>
                    <a:pt x="25" y="371"/>
                  </a:lnTo>
                  <a:lnTo>
                    <a:pt x="26" y="373"/>
                  </a:lnTo>
                  <a:lnTo>
                    <a:pt x="529" y="373"/>
                  </a:lnTo>
                  <a:lnTo>
                    <a:pt x="532" y="369"/>
                  </a:lnTo>
                  <a:lnTo>
                    <a:pt x="532" y="27"/>
                  </a:lnTo>
                  <a:lnTo>
                    <a:pt x="529" y="24"/>
                  </a:lnTo>
                  <a:lnTo>
                    <a:pt x="26" y="24"/>
                  </a:lnTo>
                  <a:close/>
                  <a:moveTo>
                    <a:pt x="30" y="0"/>
                  </a:moveTo>
                  <a:lnTo>
                    <a:pt x="527" y="0"/>
                  </a:lnTo>
                  <a:lnTo>
                    <a:pt x="541" y="3"/>
                  </a:lnTo>
                  <a:lnTo>
                    <a:pt x="553" y="15"/>
                  </a:lnTo>
                  <a:lnTo>
                    <a:pt x="556" y="29"/>
                  </a:lnTo>
                  <a:lnTo>
                    <a:pt x="556" y="368"/>
                  </a:lnTo>
                  <a:lnTo>
                    <a:pt x="553" y="381"/>
                  </a:lnTo>
                  <a:lnTo>
                    <a:pt x="541" y="393"/>
                  </a:lnTo>
                  <a:lnTo>
                    <a:pt x="527" y="397"/>
                  </a:lnTo>
                  <a:lnTo>
                    <a:pt x="30" y="397"/>
                  </a:lnTo>
                  <a:lnTo>
                    <a:pt x="16" y="393"/>
                  </a:lnTo>
                  <a:lnTo>
                    <a:pt x="4" y="381"/>
                  </a:lnTo>
                  <a:lnTo>
                    <a:pt x="0" y="368"/>
                  </a:lnTo>
                  <a:lnTo>
                    <a:pt x="0" y="29"/>
                  </a:lnTo>
                  <a:lnTo>
                    <a:pt x="4" y="15"/>
                  </a:lnTo>
                  <a:lnTo>
                    <a:pt x="16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+mj-lt"/>
              </a:endParaRPr>
            </a:p>
          </p:txBody>
        </p:sp>
        <p:sp>
          <p:nvSpPr>
            <p:cNvPr id="32" name="Freeform 778">
              <a:extLst>
                <a:ext uri="{FF2B5EF4-FFF2-40B4-BE49-F238E27FC236}">
                  <a16:creationId xmlns:a16="http://schemas.microsoft.com/office/drawing/2014/main" id="{E62EE476-CE74-443E-B705-7B2947593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0350" y="4305300"/>
              <a:ext cx="180975" cy="180975"/>
            </a:xfrm>
            <a:custGeom>
              <a:avLst/>
              <a:gdLst/>
              <a:ahLst/>
              <a:cxnLst>
                <a:cxn ang="0">
                  <a:pos x="89" y="25"/>
                </a:cxn>
                <a:cxn ang="0">
                  <a:pos x="88" y="83"/>
                </a:cxn>
                <a:cxn ang="0">
                  <a:pos x="82" y="88"/>
                </a:cxn>
                <a:cxn ang="0">
                  <a:pos x="24" y="90"/>
                </a:cxn>
                <a:cxn ang="0">
                  <a:pos x="22" y="137"/>
                </a:cxn>
                <a:cxn ang="0">
                  <a:pos x="77" y="139"/>
                </a:cxn>
                <a:cxn ang="0">
                  <a:pos x="86" y="142"/>
                </a:cxn>
                <a:cxn ang="0">
                  <a:pos x="89" y="151"/>
                </a:cxn>
                <a:cxn ang="0">
                  <a:pos x="91" y="206"/>
                </a:cxn>
                <a:cxn ang="0">
                  <a:pos x="138" y="204"/>
                </a:cxn>
                <a:cxn ang="0">
                  <a:pos x="139" y="145"/>
                </a:cxn>
                <a:cxn ang="0">
                  <a:pos x="145" y="140"/>
                </a:cxn>
                <a:cxn ang="0">
                  <a:pos x="202" y="139"/>
                </a:cxn>
                <a:cxn ang="0">
                  <a:pos x="205" y="94"/>
                </a:cxn>
                <a:cxn ang="0">
                  <a:pos x="150" y="90"/>
                </a:cxn>
                <a:cxn ang="0">
                  <a:pos x="141" y="87"/>
                </a:cxn>
                <a:cxn ang="0">
                  <a:pos x="138" y="78"/>
                </a:cxn>
                <a:cxn ang="0">
                  <a:pos x="136" y="23"/>
                </a:cxn>
                <a:cxn ang="0">
                  <a:pos x="93" y="0"/>
                </a:cxn>
                <a:cxn ang="0">
                  <a:pos x="146" y="4"/>
                </a:cxn>
                <a:cxn ang="0">
                  <a:pos x="160" y="28"/>
                </a:cxn>
                <a:cxn ang="0">
                  <a:pos x="200" y="68"/>
                </a:cxn>
                <a:cxn ang="0">
                  <a:pos x="224" y="82"/>
                </a:cxn>
                <a:cxn ang="0">
                  <a:pos x="227" y="135"/>
                </a:cxn>
                <a:cxn ang="0">
                  <a:pos x="214" y="158"/>
                </a:cxn>
                <a:cxn ang="0">
                  <a:pos x="160" y="161"/>
                </a:cxn>
                <a:cxn ang="0">
                  <a:pos x="157" y="214"/>
                </a:cxn>
                <a:cxn ang="0">
                  <a:pos x="132" y="228"/>
                </a:cxn>
                <a:cxn ang="0">
                  <a:pos x="79" y="225"/>
                </a:cxn>
                <a:cxn ang="0">
                  <a:pos x="65" y="201"/>
                </a:cxn>
                <a:cxn ang="0">
                  <a:pos x="27" y="161"/>
                </a:cxn>
                <a:cxn ang="0">
                  <a:pos x="3" y="147"/>
                </a:cxn>
                <a:cxn ang="0">
                  <a:pos x="0" y="94"/>
                </a:cxn>
                <a:cxn ang="0">
                  <a:pos x="13" y="71"/>
                </a:cxn>
                <a:cxn ang="0">
                  <a:pos x="65" y="68"/>
                </a:cxn>
                <a:cxn ang="0">
                  <a:pos x="69" y="14"/>
                </a:cxn>
                <a:cxn ang="0">
                  <a:pos x="93" y="0"/>
                </a:cxn>
              </a:cxnLst>
              <a:rect l="0" t="0" r="r" b="b"/>
              <a:pathLst>
                <a:path w="227" h="228">
                  <a:moveTo>
                    <a:pt x="91" y="23"/>
                  </a:moveTo>
                  <a:lnTo>
                    <a:pt x="89" y="25"/>
                  </a:lnTo>
                  <a:lnTo>
                    <a:pt x="89" y="78"/>
                  </a:lnTo>
                  <a:lnTo>
                    <a:pt x="88" y="83"/>
                  </a:lnTo>
                  <a:lnTo>
                    <a:pt x="86" y="87"/>
                  </a:lnTo>
                  <a:lnTo>
                    <a:pt x="82" y="88"/>
                  </a:lnTo>
                  <a:lnTo>
                    <a:pt x="77" y="90"/>
                  </a:lnTo>
                  <a:lnTo>
                    <a:pt x="24" y="90"/>
                  </a:lnTo>
                  <a:lnTo>
                    <a:pt x="22" y="92"/>
                  </a:lnTo>
                  <a:lnTo>
                    <a:pt x="22" y="137"/>
                  </a:lnTo>
                  <a:lnTo>
                    <a:pt x="24" y="139"/>
                  </a:lnTo>
                  <a:lnTo>
                    <a:pt x="77" y="139"/>
                  </a:lnTo>
                  <a:lnTo>
                    <a:pt x="82" y="140"/>
                  </a:lnTo>
                  <a:lnTo>
                    <a:pt x="86" y="142"/>
                  </a:lnTo>
                  <a:lnTo>
                    <a:pt x="88" y="145"/>
                  </a:lnTo>
                  <a:lnTo>
                    <a:pt x="89" y="151"/>
                  </a:lnTo>
                  <a:lnTo>
                    <a:pt x="89" y="204"/>
                  </a:lnTo>
                  <a:lnTo>
                    <a:pt x="91" y="206"/>
                  </a:lnTo>
                  <a:lnTo>
                    <a:pt x="136" y="206"/>
                  </a:lnTo>
                  <a:lnTo>
                    <a:pt x="138" y="204"/>
                  </a:lnTo>
                  <a:lnTo>
                    <a:pt x="138" y="151"/>
                  </a:lnTo>
                  <a:lnTo>
                    <a:pt x="139" y="145"/>
                  </a:lnTo>
                  <a:lnTo>
                    <a:pt x="141" y="142"/>
                  </a:lnTo>
                  <a:lnTo>
                    <a:pt x="145" y="140"/>
                  </a:lnTo>
                  <a:lnTo>
                    <a:pt x="150" y="139"/>
                  </a:lnTo>
                  <a:lnTo>
                    <a:pt x="202" y="139"/>
                  </a:lnTo>
                  <a:lnTo>
                    <a:pt x="205" y="135"/>
                  </a:lnTo>
                  <a:lnTo>
                    <a:pt x="205" y="94"/>
                  </a:lnTo>
                  <a:lnTo>
                    <a:pt x="202" y="90"/>
                  </a:lnTo>
                  <a:lnTo>
                    <a:pt x="150" y="90"/>
                  </a:lnTo>
                  <a:lnTo>
                    <a:pt x="145" y="88"/>
                  </a:lnTo>
                  <a:lnTo>
                    <a:pt x="141" y="87"/>
                  </a:lnTo>
                  <a:lnTo>
                    <a:pt x="139" y="83"/>
                  </a:lnTo>
                  <a:lnTo>
                    <a:pt x="138" y="78"/>
                  </a:lnTo>
                  <a:lnTo>
                    <a:pt x="138" y="25"/>
                  </a:lnTo>
                  <a:lnTo>
                    <a:pt x="136" y="23"/>
                  </a:lnTo>
                  <a:lnTo>
                    <a:pt x="91" y="23"/>
                  </a:lnTo>
                  <a:close/>
                  <a:moveTo>
                    <a:pt x="93" y="0"/>
                  </a:moveTo>
                  <a:lnTo>
                    <a:pt x="132" y="0"/>
                  </a:lnTo>
                  <a:lnTo>
                    <a:pt x="146" y="4"/>
                  </a:lnTo>
                  <a:lnTo>
                    <a:pt x="157" y="14"/>
                  </a:lnTo>
                  <a:lnTo>
                    <a:pt x="160" y="28"/>
                  </a:lnTo>
                  <a:lnTo>
                    <a:pt x="160" y="68"/>
                  </a:lnTo>
                  <a:lnTo>
                    <a:pt x="200" y="68"/>
                  </a:lnTo>
                  <a:lnTo>
                    <a:pt x="214" y="71"/>
                  </a:lnTo>
                  <a:lnTo>
                    <a:pt x="224" y="82"/>
                  </a:lnTo>
                  <a:lnTo>
                    <a:pt x="227" y="94"/>
                  </a:lnTo>
                  <a:lnTo>
                    <a:pt x="227" y="135"/>
                  </a:lnTo>
                  <a:lnTo>
                    <a:pt x="224" y="147"/>
                  </a:lnTo>
                  <a:lnTo>
                    <a:pt x="214" y="158"/>
                  </a:lnTo>
                  <a:lnTo>
                    <a:pt x="200" y="161"/>
                  </a:lnTo>
                  <a:lnTo>
                    <a:pt x="160" y="161"/>
                  </a:lnTo>
                  <a:lnTo>
                    <a:pt x="160" y="201"/>
                  </a:lnTo>
                  <a:lnTo>
                    <a:pt x="157" y="214"/>
                  </a:lnTo>
                  <a:lnTo>
                    <a:pt x="146" y="225"/>
                  </a:lnTo>
                  <a:lnTo>
                    <a:pt x="132" y="228"/>
                  </a:lnTo>
                  <a:lnTo>
                    <a:pt x="93" y="228"/>
                  </a:lnTo>
                  <a:lnTo>
                    <a:pt x="79" y="225"/>
                  </a:lnTo>
                  <a:lnTo>
                    <a:pt x="69" y="214"/>
                  </a:lnTo>
                  <a:lnTo>
                    <a:pt x="65" y="201"/>
                  </a:lnTo>
                  <a:lnTo>
                    <a:pt x="65" y="161"/>
                  </a:lnTo>
                  <a:lnTo>
                    <a:pt x="27" y="161"/>
                  </a:lnTo>
                  <a:lnTo>
                    <a:pt x="13" y="158"/>
                  </a:lnTo>
                  <a:lnTo>
                    <a:pt x="3" y="147"/>
                  </a:lnTo>
                  <a:lnTo>
                    <a:pt x="0" y="135"/>
                  </a:lnTo>
                  <a:lnTo>
                    <a:pt x="0" y="94"/>
                  </a:lnTo>
                  <a:lnTo>
                    <a:pt x="3" y="82"/>
                  </a:lnTo>
                  <a:lnTo>
                    <a:pt x="13" y="71"/>
                  </a:lnTo>
                  <a:lnTo>
                    <a:pt x="27" y="68"/>
                  </a:lnTo>
                  <a:lnTo>
                    <a:pt x="65" y="68"/>
                  </a:lnTo>
                  <a:lnTo>
                    <a:pt x="65" y="28"/>
                  </a:lnTo>
                  <a:lnTo>
                    <a:pt x="69" y="14"/>
                  </a:lnTo>
                  <a:lnTo>
                    <a:pt x="79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+mj-lt"/>
              </a:endParaRPr>
            </a:p>
          </p:txBody>
        </p:sp>
        <p:sp>
          <p:nvSpPr>
            <p:cNvPr id="33" name="Freeform 779">
              <a:extLst>
                <a:ext uri="{FF2B5EF4-FFF2-40B4-BE49-F238E27FC236}">
                  <a16:creationId xmlns:a16="http://schemas.microsoft.com/office/drawing/2014/main" id="{6F7BCBA3-59CA-4A54-B452-2F9F02ED8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7813" y="4173538"/>
              <a:ext cx="146050" cy="8255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45" y="0"/>
                </a:cxn>
                <a:cxn ang="0">
                  <a:pos x="161" y="3"/>
                </a:cxn>
                <a:cxn ang="0">
                  <a:pos x="173" y="12"/>
                </a:cxn>
                <a:cxn ang="0">
                  <a:pos x="182" y="26"/>
                </a:cxn>
                <a:cxn ang="0">
                  <a:pos x="185" y="41"/>
                </a:cxn>
                <a:cxn ang="0">
                  <a:pos x="185" y="91"/>
                </a:cxn>
                <a:cxn ang="0">
                  <a:pos x="183" y="96"/>
                </a:cxn>
                <a:cxn ang="0">
                  <a:pos x="182" y="100"/>
                </a:cxn>
                <a:cxn ang="0">
                  <a:pos x="175" y="103"/>
                </a:cxn>
                <a:cxn ang="0">
                  <a:pos x="169" y="102"/>
                </a:cxn>
                <a:cxn ang="0">
                  <a:pos x="166" y="100"/>
                </a:cxn>
                <a:cxn ang="0">
                  <a:pos x="164" y="96"/>
                </a:cxn>
                <a:cxn ang="0">
                  <a:pos x="163" y="91"/>
                </a:cxn>
                <a:cxn ang="0">
                  <a:pos x="163" y="41"/>
                </a:cxn>
                <a:cxn ang="0">
                  <a:pos x="159" y="31"/>
                </a:cxn>
                <a:cxn ang="0">
                  <a:pos x="156" y="27"/>
                </a:cxn>
                <a:cxn ang="0">
                  <a:pos x="150" y="24"/>
                </a:cxn>
                <a:cxn ang="0">
                  <a:pos x="36" y="24"/>
                </a:cxn>
                <a:cxn ang="0">
                  <a:pos x="31" y="27"/>
                </a:cxn>
                <a:cxn ang="0">
                  <a:pos x="28" y="31"/>
                </a:cxn>
                <a:cxn ang="0">
                  <a:pos x="24" y="36"/>
                </a:cxn>
                <a:cxn ang="0">
                  <a:pos x="24" y="91"/>
                </a:cxn>
                <a:cxn ang="0">
                  <a:pos x="23" y="96"/>
                </a:cxn>
                <a:cxn ang="0">
                  <a:pos x="21" y="100"/>
                </a:cxn>
                <a:cxn ang="0">
                  <a:pos x="18" y="102"/>
                </a:cxn>
                <a:cxn ang="0">
                  <a:pos x="12" y="103"/>
                </a:cxn>
                <a:cxn ang="0">
                  <a:pos x="7" y="102"/>
                </a:cxn>
                <a:cxn ang="0">
                  <a:pos x="4" y="100"/>
                </a:cxn>
                <a:cxn ang="0">
                  <a:pos x="2" y="96"/>
                </a:cxn>
                <a:cxn ang="0">
                  <a:pos x="0" y="91"/>
                </a:cxn>
                <a:cxn ang="0">
                  <a:pos x="0" y="41"/>
                </a:cxn>
                <a:cxn ang="0">
                  <a:pos x="4" y="26"/>
                </a:cxn>
                <a:cxn ang="0">
                  <a:pos x="12" y="12"/>
                </a:cxn>
                <a:cxn ang="0">
                  <a:pos x="26" y="3"/>
                </a:cxn>
                <a:cxn ang="0">
                  <a:pos x="42" y="0"/>
                </a:cxn>
              </a:cxnLst>
              <a:rect l="0" t="0" r="r" b="b"/>
              <a:pathLst>
                <a:path w="185" h="103">
                  <a:moveTo>
                    <a:pt x="42" y="0"/>
                  </a:moveTo>
                  <a:lnTo>
                    <a:pt x="145" y="0"/>
                  </a:lnTo>
                  <a:lnTo>
                    <a:pt x="161" y="3"/>
                  </a:lnTo>
                  <a:lnTo>
                    <a:pt x="173" y="12"/>
                  </a:lnTo>
                  <a:lnTo>
                    <a:pt x="182" y="26"/>
                  </a:lnTo>
                  <a:lnTo>
                    <a:pt x="185" y="41"/>
                  </a:lnTo>
                  <a:lnTo>
                    <a:pt x="185" y="91"/>
                  </a:lnTo>
                  <a:lnTo>
                    <a:pt x="183" y="96"/>
                  </a:lnTo>
                  <a:lnTo>
                    <a:pt x="182" y="100"/>
                  </a:lnTo>
                  <a:lnTo>
                    <a:pt x="175" y="103"/>
                  </a:lnTo>
                  <a:lnTo>
                    <a:pt x="169" y="102"/>
                  </a:lnTo>
                  <a:lnTo>
                    <a:pt x="166" y="100"/>
                  </a:lnTo>
                  <a:lnTo>
                    <a:pt x="164" y="96"/>
                  </a:lnTo>
                  <a:lnTo>
                    <a:pt x="163" y="91"/>
                  </a:lnTo>
                  <a:lnTo>
                    <a:pt x="163" y="41"/>
                  </a:lnTo>
                  <a:lnTo>
                    <a:pt x="159" y="31"/>
                  </a:lnTo>
                  <a:lnTo>
                    <a:pt x="156" y="27"/>
                  </a:lnTo>
                  <a:lnTo>
                    <a:pt x="150" y="24"/>
                  </a:lnTo>
                  <a:lnTo>
                    <a:pt x="36" y="24"/>
                  </a:lnTo>
                  <a:lnTo>
                    <a:pt x="31" y="27"/>
                  </a:lnTo>
                  <a:lnTo>
                    <a:pt x="28" y="31"/>
                  </a:lnTo>
                  <a:lnTo>
                    <a:pt x="24" y="36"/>
                  </a:lnTo>
                  <a:lnTo>
                    <a:pt x="24" y="91"/>
                  </a:lnTo>
                  <a:lnTo>
                    <a:pt x="23" y="96"/>
                  </a:lnTo>
                  <a:lnTo>
                    <a:pt x="21" y="100"/>
                  </a:lnTo>
                  <a:lnTo>
                    <a:pt x="18" y="102"/>
                  </a:lnTo>
                  <a:lnTo>
                    <a:pt x="12" y="103"/>
                  </a:lnTo>
                  <a:lnTo>
                    <a:pt x="7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0" y="91"/>
                  </a:lnTo>
                  <a:lnTo>
                    <a:pt x="0" y="41"/>
                  </a:lnTo>
                  <a:lnTo>
                    <a:pt x="4" y="26"/>
                  </a:lnTo>
                  <a:lnTo>
                    <a:pt x="12" y="12"/>
                  </a:lnTo>
                  <a:lnTo>
                    <a:pt x="26" y="3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latin typeface="+mj-lt"/>
              </a:endParaRPr>
            </a:p>
          </p:txBody>
        </p:sp>
      </p:grpSp>
      <p:sp>
        <p:nvSpPr>
          <p:cNvPr id="34" name="Стрелка: вниз 97">
            <a:extLst>
              <a:ext uri="{FF2B5EF4-FFF2-40B4-BE49-F238E27FC236}">
                <a16:creationId xmlns:a16="http://schemas.microsoft.com/office/drawing/2014/main" id="{A1BD6EE0-7598-4E2B-ADE7-00FBC7AEA3D7}"/>
              </a:ext>
            </a:extLst>
          </p:cNvPr>
          <p:cNvSpPr/>
          <p:nvPr/>
        </p:nvSpPr>
        <p:spPr>
          <a:xfrm>
            <a:off x="6444224" y="3717032"/>
            <a:ext cx="144000" cy="360000"/>
          </a:xfrm>
          <a:prstGeom prst="downArrow">
            <a:avLst>
              <a:gd name="adj1" fmla="val 50000"/>
              <a:gd name="adj2" fmla="val 92956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75000">
                <a:srgbClr val="91A0AB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7" rIns="51431" bIns="25717"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91D7017A-96F9-4478-99D1-19CE0A599ABE}"/>
              </a:ext>
            </a:extLst>
          </p:cNvPr>
          <p:cNvSpPr/>
          <p:nvPr/>
        </p:nvSpPr>
        <p:spPr>
          <a:xfrm>
            <a:off x="874351" y="5247879"/>
            <a:ext cx="4392000" cy="12403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588" algn="ctr">
              <a:lnSpc>
                <a:spcPct val="90000"/>
              </a:lnSpc>
              <a:spcAft>
                <a:spcPts val="158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ea typeface="Gotham Pro"/>
                <a:cs typeface="Times New Roman" panose="02020603050405020304" pitchFamily="18" charset="0"/>
              </a:rPr>
              <a:t>Результаты</a:t>
            </a:r>
          </a:p>
          <a:p>
            <a:pPr algn="ctr">
              <a:lnSpc>
                <a:spcPct val="90000"/>
              </a:lnSpc>
              <a:spcAft>
                <a:spcPts val="158"/>
              </a:spcAft>
            </a:pPr>
            <a:endParaRPr lang="ru-RU" sz="700" b="1" dirty="0">
              <a:solidFill>
                <a:schemeClr val="tx2"/>
              </a:solidFill>
              <a:latin typeface="Times New Roman" panose="02020603050405020304" pitchFamily="18" charset="0"/>
              <a:ea typeface="Gotham Pro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158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2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оценка медицинской помощи, начиная с подозрения на онкологическое заболевание</a:t>
            </a:r>
          </a:p>
          <a:p>
            <a:pPr algn="just">
              <a:lnSpc>
                <a:spcPct val="90000"/>
              </a:lnSpc>
              <a:spcAft>
                <a:spcPts val="158"/>
              </a:spcAft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Обеспечение качества оказания медицинской помощи</a:t>
            </a:r>
          </a:p>
        </p:txBody>
      </p:sp>
      <p:sp>
        <p:nvSpPr>
          <p:cNvPr id="36" name="Стрелка: вниз 97">
            <a:extLst>
              <a:ext uri="{FF2B5EF4-FFF2-40B4-BE49-F238E27FC236}">
                <a16:creationId xmlns:a16="http://schemas.microsoft.com/office/drawing/2014/main" id="{A1BD6EE0-7598-4E2B-ADE7-00FBC7AEA3D7}"/>
              </a:ext>
            </a:extLst>
          </p:cNvPr>
          <p:cNvSpPr/>
          <p:nvPr/>
        </p:nvSpPr>
        <p:spPr>
          <a:xfrm rot="6720659">
            <a:off x="4392084" y="1583874"/>
            <a:ext cx="180000" cy="2556000"/>
          </a:xfrm>
          <a:prstGeom prst="downArrow">
            <a:avLst>
              <a:gd name="adj1" fmla="val 50000"/>
              <a:gd name="adj2" fmla="val 92956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rgbClr val="94B2BD"/>
              </a:gs>
              <a:gs pos="76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7" rIns="51431" bIns="25717"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A461691-9ED6-44AC-9F17-216F87753F77}"/>
              </a:ext>
            </a:extLst>
          </p:cNvPr>
          <p:cNvSpPr/>
          <p:nvPr/>
        </p:nvSpPr>
        <p:spPr>
          <a:xfrm rot="1356911">
            <a:off x="3144795" y="2673206"/>
            <a:ext cx="3109691" cy="187190"/>
          </a:xfrm>
          <a:prstGeom prst="rect">
            <a:avLst/>
          </a:prstGeom>
        </p:spPr>
        <p:txBody>
          <a:bodyPr wrap="square" lIns="48218" tIns="24110" rIns="48218" bIns="24110">
            <a:spAutoFit/>
          </a:bodyPr>
          <a:lstStyle/>
          <a:p>
            <a:pPr lvl="0" algn="ctr">
              <a:buClr>
                <a:srgbClr val="C00000"/>
              </a:buClr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индивидуальной истории страховых случаев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1D7017A-96F9-4478-99D1-19CE0A599ABE}"/>
              </a:ext>
            </a:extLst>
          </p:cNvPr>
          <p:cNvSpPr/>
          <p:nvPr/>
        </p:nvSpPr>
        <p:spPr>
          <a:xfrm>
            <a:off x="5631672" y="4143682"/>
            <a:ext cx="1584000" cy="50552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46037" algn="ctr">
              <a:lnSpc>
                <a:spcPct val="90000"/>
              </a:lnSpc>
              <a:spcAft>
                <a:spcPts val="158"/>
              </a:spcAft>
              <a:buClr>
                <a:srgbClr val="FF0000"/>
              </a:buClr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медико-экономическая</a:t>
            </a:r>
            <a:b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1D7017A-96F9-4478-99D1-19CE0A599ABE}"/>
              </a:ext>
            </a:extLst>
          </p:cNvPr>
          <p:cNvSpPr/>
          <p:nvPr/>
        </p:nvSpPr>
        <p:spPr>
          <a:xfrm>
            <a:off x="5631672" y="1221245"/>
            <a:ext cx="1584000" cy="5262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46037" algn="ctr">
              <a:lnSpc>
                <a:spcPct val="90000"/>
              </a:lnSpc>
              <a:spcAft>
                <a:spcPts val="158"/>
              </a:spcAft>
              <a:buClr>
                <a:srgbClr val="FF0000"/>
              </a:buClr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экспертиза качества медицинской помощи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BB1BD27-9472-4977-AFAB-9B49DE3329E8}"/>
              </a:ext>
            </a:extLst>
          </p:cNvPr>
          <p:cNvSpPr/>
          <p:nvPr/>
        </p:nvSpPr>
        <p:spPr>
          <a:xfrm>
            <a:off x="5540770" y="4676016"/>
            <a:ext cx="1836000" cy="1635512"/>
          </a:xfrm>
          <a:prstGeom prst="rect">
            <a:avLst/>
          </a:prstGeom>
        </p:spPr>
        <p:txBody>
          <a:bodyPr wrap="square" lIns="0" tIns="34290" rIns="0" bIns="34290" anchor="ctr" anchorCtr="0">
            <a:spAutoFit/>
          </a:bodyPr>
          <a:lstStyle/>
          <a:p>
            <a:pPr marL="171450" indent="-171450">
              <a:lnSpc>
                <a:spcPct val="114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оказании медицинской помощи по профилю «онкология» с применением противоопухолевой терапии </a:t>
            </a:r>
          </a:p>
          <a:p>
            <a:pPr marL="171450" indent="-171450">
              <a:lnSpc>
                <a:spcPct val="114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получении жалоб ЗЛ </a:t>
            </a:r>
          </a:p>
          <a:p>
            <a:pPr marL="171450" indent="-171450">
              <a:lnSpc>
                <a:spcPct val="114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несвоевременной постановке на диспансерное наблюдение ЗЛ</a:t>
            </a:r>
          </a:p>
          <a:p>
            <a:pPr marL="171450" indent="-171450">
              <a:lnSpc>
                <a:spcPct val="114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непрофильной госпитализации ЗЛ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BB1BD27-9472-4977-AFAB-9B49DE3329E8}"/>
              </a:ext>
            </a:extLst>
          </p:cNvPr>
          <p:cNvSpPr/>
          <p:nvPr/>
        </p:nvSpPr>
        <p:spPr>
          <a:xfrm>
            <a:off x="5591804" y="1773610"/>
            <a:ext cx="1741016" cy="1161921"/>
          </a:xfrm>
          <a:prstGeom prst="rect">
            <a:avLst/>
          </a:prstGeom>
        </p:spPr>
        <p:txBody>
          <a:bodyPr wrap="square" lIns="0" tIns="34290" rIns="0" bIns="34290" anchor="ctr" anchorCtr="0">
            <a:spAutoFit/>
          </a:bodyPr>
          <a:lstStyle/>
          <a:p>
            <a:pPr marL="171450" indent="-171450">
              <a:lnSpc>
                <a:spcPct val="114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выявленных нарушениях в ходе МЭЭ при оказании медицинской помощи  по профилю «онкология»</a:t>
            </a:r>
          </a:p>
          <a:p>
            <a:pPr marL="171450" indent="-171450">
              <a:lnSpc>
                <a:spcPct val="114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повторном обращении ЗЛ</a:t>
            </a:r>
          </a:p>
          <a:p>
            <a:pPr marL="171450" indent="-171450">
              <a:lnSpc>
                <a:spcPct val="114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получении жалоб ЗЛ</a:t>
            </a:r>
          </a:p>
          <a:p>
            <a:pPr marL="171450" indent="-171450">
              <a:lnSpc>
                <a:spcPct val="114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летальном исходе ЗЛ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3BB1BD27-9472-4977-AFAB-9B49DE3329E8}"/>
              </a:ext>
            </a:extLst>
          </p:cNvPr>
          <p:cNvSpPr/>
          <p:nvPr/>
        </p:nvSpPr>
        <p:spPr>
          <a:xfrm>
            <a:off x="1929631" y="3351679"/>
            <a:ext cx="3384000" cy="1923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на оплату профилактических мероприятий, в </a:t>
            </a:r>
            <a:r>
              <a:rPr lang="ru-RU" sz="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диспансеризации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91D7017A-96F9-4478-99D1-19CE0A599ABE}"/>
              </a:ext>
            </a:extLst>
          </p:cNvPr>
          <p:cNvSpPr/>
          <p:nvPr/>
        </p:nvSpPr>
        <p:spPr>
          <a:xfrm>
            <a:off x="7524416" y="4116581"/>
            <a:ext cx="1584000" cy="6509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46037" algn="ctr">
              <a:lnSpc>
                <a:spcPct val="90000"/>
              </a:lnSpc>
              <a:spcAft>
                <a:spcPts val="158"/>
              </a:spcAft>
              <a:buClr>
                <a:srgbClr val="FF0000"/>
              </a:buClr>
            </a:pP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 тематическая медико-экономическая</a:t>
            </a:r>
            <a:b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3BB1BD27-9472-4977-AFAB-9B49DE3329E8}"/>
              </a:ext>
            </a:extLst>
          </p:cNvPr>
          <p:cNvSpPr/>
          <p:nvPr/>
        </p:nvSpPr>
        <p:spPr>
          <a:xfrm>
            <a:off x="7376770" y="4728040"/>
            <a:ext cx="1728000" cy="1481046"/>
          </a:xfrm>
          <a:prstGeom prst="rect">
            <a:avLst/>
          </a:prstGeom>
        </p:spPr>
        <p:txBody>
          <a:bodyPr wrap="square" lIns="36000" tIns="34290" rIns="36000" bIns="34290" anchor="ctr" anchorCtr="0">
            <a:spAutoFit/>
          </a:bodyPr>
          <a:lstStyle/>
          <a:p>
            <a:pPr marL="171450" indent="-171450">
              <a:lnSpc>
                <a:spcPct val="114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соответствие клиническим рекомендациям, порядкам и стандартам медицинской помощи</a:t>
            </a:r>
          </a:p>
          <a:p>
            <a:pPr marL="171450" indent="-171450">
              <a:lnSpc>
                <a:spcPct val="114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своевременность оказания  (сроки диагностики, назначение лечения, соблюдение периодичности лечения)</a:t>
            </a:r>
          </a:p>
        </p:txBody>
      </p:sp>
      <p:sp>
        <p:nvSpPr>
          <p:cNvPr id="45" name="Стрелка: вниз 97">
            <a:extLst>
              <a:ext uri="{FF2B5EF4-FFF2-40B4-BE49-F238E27FC236}">
                <a16:creationId xmlns:a16="http://schemas.microsoft.com/office/drawing/2014/main" id="{A1BD6EE0-7598-4E2B-ADE7-00FBC7AEA3D7}"/>
              </a:ext>
            </a:extLst>
          </p:cNvPr>
          <p:cNvSpPr/>
          <p:nvPr/>
        </p:nvSpPr>
        <p:spPr>
          <a:xfrm>
            <a:off x="8316416" y="3717032"/>
            <a:ext cx="144000" cy="360000"/>
          </a:xfrm>
          <a:prstGeom prst="downArrow">
            <a:avLst>
              <a:gd name="adj1" fmla="val 50000"/>
              <a:gd name="adj2" fmla="val 92956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7" rIns="51431" bIns="25717"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46" name="Стрелка: вниз 97">
            <a:extLst>
              <a:ext uri="{FF2B5EF4-FFF2-40B4-BE49-F238E27FC236}">
                <a16:creationId xmlns:a16="http://schemas.microsoft.com/office/drawing/2014/main" id="{A1BD6EE0-7598-4E2B-ADE7-00FBC7AEA3D7}"/>
              </a:ext>
            </a:extLst>
          </p:cNvPr>
          <p:cNvSpPr/>
          <p:nvPr/>
        </p:nvSpPr>
        <p:spPr>
          <a:xfrm rot="10800000">
            <a:off x="6444224" y="2996992"/>
            <a:ext cx="144000" cy="360000"/>
          </a:xfrm>
          <a:prstGeom prst="downArrow">
            <a:avLst>
              <a:gd name="adj1" fmla="val 50000"/>
              <a:gd name="adj2" fmla="val 92956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7" rIns="51431" bIns="25717"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47" name="Стрелка: вниз 97">
            <a:extLst>
              <a:ext uri="{FF2B5EF4-FFF2-40B4-BE49-F238E27FC236}">
                <a16:creationId xmlns:a16="http://schemas.microsoft.com/office/drawing/2014/main" id="{A1BD6EE0-7598-4E2B-ADE7-00FBC7AEA3D7}"/>
              </a:ext>
            </a:extLst>
          </p:cNvPr>
          <p:cNvSpPr/>
          <p:nvPr/>
        </p:nvSpPr>
        <p:spPr>
          <a:xfrm>
            <a:off x="1187624" y="2060800"/>
            <a:ext cx="144000" cy="972000"/>
          </a:xfrm>
          <a:prstGeom prst="downArrow">
            <a:avLst>
              <a:gd name="adj1" fmla="val 50000"/>
              <a:gd name="adj2" fmla="val 92956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7" rIns="51431" bIns="25717"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87FF10A-5BF7-4DDC-89D3-5764728DE104}"/>
              </a:ext>
            </a:extLst>
          </p:cNvPr>
          <p:cNvSpPr/>
          <p:nvPr/>
        </p:nvSpPr>
        <p:spPr>
          <a:xfrm>
            <a:off x="231260" y="1310199"/>
            <a:ext cx="1646992" cy="4078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ЗАСТРАХОВАННЫЕ ЛИЦА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BB1BD27-9472-4977-AFAB-9B49DE3329E8}"/>
              </a:ext>
            </a:extLst>
          </p:cNvPr>
          <p:cNvSpPr/>
          <p:nvPr/>
        </p:nvSpPr>
        <p:spPr>
          <a:xfrm>
            <a:off x="110081" y="2021489"/>
            <a:ext cx="1116000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мероприятия, </a:t>
            </a:r>
          </a:p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т.ч. диспансеризация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87FF10A-5BF7-4DDC-89D3-5764728DE104}"/>
              </a:ext>
            </a:extLst>
          </p:cNvPr>
          <p:cNvSpPr/>
          <p:nvPr/>
        </p:nvSpPr>
        <p:spPr>
          <a:xfrm>
            <a:off x="200081" y="4537083"/>
            <a:ext cx="2052000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МЕДИЦИНСКИЕ ОРГАНИЗАЦИИ </a:t>
            </a:r>
            <a:endParaRPr lang="en-US" sz="11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7806C5B-5373-454F-A3E1-F91C2AC4F37A}"/>
              </a:ext>
            </a:extLst>
          </p:cNvPr>
          <p:cNvGrpSpPr/>
          <p:nvPr/>
        </p:nvGrpSpPr>
        <p:grpSpPr>
          <a:xfrm>
            <a:off x="174117" y="4825623"/>
            <a:ext cx="270000" cy="270000"/>
            <a:chOff x="4756950" y="1448563"/>
            <a:chExt cx="1131230" cy="915914"/>
          </a:xfrm>
          <a:solidFill>
            <a:schemeClr val="tx1"/>
          </a:solidFill>
        </p:grpSpPr>
        <p:sp>
          <p:nvSpPr>
            <p:cNvPr id="53" name="Полилиния: фигура 67">
              <a:extLst>
                <a:ext uri="{FF2B5EF4-FFF2-40B4-BE49-F238E27FC236}">
                  <a16:creationId xmlns:a16="http://schemas.microsoft.com/office/drawing/2014/main" id="{66CB401F-A6F7-4F82-BEE6-06B7C741FC11}"/>
                </a:ext>
              </a:extLst>
            </p:cNvPr>
            <p:cNvSpPr/>
            <p:nvPr/>
          </p:nvSpPr>
          <p:spPr>
            <a:xfrm>
              <a:off x="5030412" y="1522726"/>
              <a:ext cx="158902" cy="158960"/>
            </a:xfrm>
            <a:custGeom>
              <a:avLst/>
              <a:gdLst>
                <a:gd name="connsiteX0" fmla="*/ 158145 w 158901"/>
                <a:gd name="connsiteY0" fmla="*/ 55882 h 158960"/>
                <a:gd name="connsiteX1" fmla="*/ 103684 w 158901"/>
                <a:gd name="connsiteY1" fmla="*/ 55882 h 158960"/>
                <a:gd name="connsiteX2" fmla="*/ 103684 w 158901"/>
                <a:gd name="connsiteY2" fmla="*/ 1419 h 158960"/>
                <a:gd name="connsiteX3" fmla="*/ 55862 w 158901"/>
                <a:gd name="connsiteY3" fmla="*/ 1419 h 158960"/>
                <a:gd name="connsiteX4" fmla="*/ 55862 w 158901"/>
                <a:gd name="connsiteY4" fmla="*/ 55882 h 158960"/>
                <a:gd name="connsiteX5" fmla="*/ 1419 w 158901"/>
                <a:gd name="connsiteY5" fmla="*/ 55882 h 158960"/>
                <a:gd name="connsiteX6" fmla="*/ 1419 w 158901"/>
                <a:gd name="connsiteY6" fmla="*/ 103722 h 158960"/>
                <a:gd name="connsiteX7" fmla="*/ 55862 w 158901"/>
                <a:gd name="connsiteY7" fmla="*/ 103722 h 158960"/>
                <a:gd name="connsiteX8" fmla="*/ 55862 w 158901"/>
                <a:gd name="connsiteY8" fmla="*/ 158203 h 158960"/>
                <a:gd name="connsiteX9" fmla="*/ 103684 w 158901"/>
                <a:gd name="connsiteY9" fmla="*/ 158203 h 158960"/>
                <a:gd name="connsiteX10" fmla="*/ 103684 w 158901"/>
                <a:gd name="connsiteY10" fmla="*/ 103722 h 158960"/>
                <a:gd name="connsiteX11" fmla="*/ 158145 w 158901"/>
                <a:gd name="connsiteY11" fmla="*/ 103722 h 15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01" h="158960">
                  <a:moveTo>
                    <a:pt x="158145" y="55882"/>
                  </a:moveTo>
                  <a:lnTo>
                    <a:pt x="103684" y="55882"/>
                  </a:lnTo>
                  <a:lnTo>
                    <a:pt x="103684" y="1419"/>
                  </a:lnTo>
                  <a:lnTo>
                    <a:pt x="55862" y="1419"/>
                  </a:lnTo>
                  <a:lnTo>
                    <a:pt x="55862" y="55882"/>
                  </a:lnTo>
                  <a:lnTo>
                    <a:pt x="1419" y="55882"/>
                  </a:lnTo>
                  <a:lnTo>
                    <a:pt x="1419" y="103722"/>
                  </a:lnTo>
                  <a:lnTo>
                    <a:pt x="55862" y="103722"/>
                  </a:lnTo>
                  <a:lnTo>
                    <a:pt x="55862" y="158203"/>
                  </a:lnTo>
                  <a:lnTo>
                    <a:pt x="103684" y="158203"/>
                  </a:lnTo>
                  <a:lnTo>
                    <a:pt x="103684" y="103722"/>
                  </a:lnTo>
                  <a:lnTo>
                    <a:pt x="158145" y="103722"/>
                  </a:lnTo>
                  <a:close/>
                </a:path>
              </a:pathLst>
            </a:custGeom>
            <a:solidFill>
              <a:srgbClr val="EF141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j-lt"/>
              </a:endParaRPr>
            </a:p>
          </p:txBody>
        </p:sp>
        <p:sp>
          <p:nvSpPr>
            <p:cNvPr id="54" name="Полилиния: фигура 68">
              <a:extLst>
                <a:ext uri="{FF2B5EF4-FFF2-40B4-BE49-F238E27FC236}">
                  <a16:creationId xmlns:a16="http://schemas.microsoft.com/office/drawing/2014/main" id="{0D3DC026-E03D-4D80-9832-64381D81EEAF}"/>
                </a:ext>
              </a:extLst>
            </p:cNvPr>
            <p:cNvSpPr/>
            <p:nvPr/>
          </p:nvSpPr>
          <p:spPr>
            <a:xfrm>
              <a:off x="4756950" y="1448563"/>
              <a:ext cx="1131230" cy="915914"/>
            </a:xfrm>
            <a:custGeom>
              <a:avLst/>
              <a:gdLst>
                <a:gd name="connsiteX0" fmla="*/ 216371 w 1131229"/>
                <a:gd name="connsiteY0" fmla="*/ 694373 h 915913"/>
                <a:gd name="connsiteX1" fmla="*/ 216371 w 1131229"/>
                <a:gd name="connsiteY1" fmla="*/ 33306 h 915913"/>
                <a:gd name="connsiteX2" fmla="*/ 490099 w 1131229"/>
                <a:gd name="connsiteY2" fmla="*/ 33306 h 915913"/>
                <a:gd name="connsiteX3" fmla="*/ 490099 w 1131229"/>
                <a:gd name="connsiteY3" fmla="*/ 883781 h 915913"/>
                <a:gd name="connsiteX4" fmla="*/ 216371 w 1131229"/>
                <a:gd name="connsiteY4" fmla="*/ 883781 h 915913"/>
                <a:gd name="connsiteX5" fmla="*/ 216371 w 1131229"/>
                <a:gd name="connsiteY5" fmla="*/ 694373 h 915913"/>
                <a:gd name="connsiteX6" fmla="*/ 95909 w 1131229"/>
                <a:gd name="connsiteY6" fmla="*/ 678420 h 915913"/>
                <a:gd name="connsiteX7" fmla="*/ 95909 w 1131229"/>
                <a:gd name="connsiteY7" fmla="*/ 534296 h 915913"/>
                <a:gd name="connsiteX8" fmla="*/ 184496 w 1131229"/>
                <a:gd name="connsiteY8" fmla="*/ 534296 h 915913"/>
                <a:gd name="connsiteX9" fmla="*/ 184496 w 1131229"/>
                <a:gd name="connsiteY9" fmla="*/ 678420 h 915913"/>
                <a:gd name="connsiteX10" fmla="*/ 95909 w 1131229"/>
                <a:gd name="connsiteY10" fmla="*/ 678420 h 915913"/>
                <a:gd name="connsiteX11" fmla="*/ 95909 w 1131229"/>
                <a:gd name="connsiteY11" fmla="*/ 182237 h 915913"/>
                <a:gd name="connsiteX12" fmla="*/ 184496 w 1131229"/>
                <a:gd name="connsiteY12" fmla="*/ 182237 h 915913"/>
                <a:gd name="connsiteX13" fmla="*/ 184496 w 1131229"/>
                <a:gd name="connsiteY13" fmla="*/ 326380 h 915913"/>
                <a:gd name="connsiteX14" fmla="*/ 95909 w 1131229"/>
                <a:gd name="connsiteY14" fmla="*/ 326380 h 915913"/>
                <a:gd name="connsiteX15" fmla="*/ 95909 w 1131229"/>
                <a:gd name="connsiteY15" fmla="*/ 182237 h 915913"/>
                <a:gd name="connsiteX16" fmla="*/ 95909 w 1131229"/>
                <a:gd name="connsiteY16" fmla="*/ 358266 h 915913"/>
                <a:gd name="connsiteX17" fmla="*/ 184496 w 1131229"/>
                <a:gd name="connsiteY17" fmla="*/ 358266 h 915913"/>
                <a:gd name="connsiteX18" fmla="*/ 184496 w 1131229"/>
                <a:gd name="connsiteY18" fmla="*/ 502390 h 915913"/>
                <a:gd name="connsiteX19" fmla="*/ 95909 w 1131229"/>
                <a:gd name="connsiteY19" fmla="*/ 502390 h 915913"/>
                <a:gd name="connsiteX20" fmla="*/ 95909 w 1131229"/>
                <a:gd name="connsiteY20" fmla="*/ 358266 h 915913"/>
                <a:gd name="connsiteX21" fmla="*/ 672306 w 1131229"/>
                <a:gd name="connsiteY21" fmla="*/ 182237 h 915913"/>
                <a:gd name="connsiteX22" fmla="*/ 672306 w 1131229"/>
                <a:gd name="connsiteY22" fmla="*/ 326380 h 915913"/>
                <a:gd name="connsiteX23" fmla="*/ 521973 w 1131229"/>
                <a:gd name="connsiteY23" fmla="*/ 326380 h 915913"/>
                <a:gd name="connsiteX24" fmla="*/ 521973 w 1131229"/>
                <a:gd name="connsiteY24" fmla="*/ 182237 h 915913"/>
                <a:gd name="connsiteX25" fmla="*/ 672306 w 1131229"/>
                <a:gd name="connsiteY25" fmla="*/ 182237 h 915913"/>
                <a:gd name="connsiteX26" fmla="*/ 854494 w 1131229"/>
                <a:gd name="connsiteY26" fmla="*/ 326380 h 915913"/>
                <a:gd name="connsiteX27" fmla="*/ 704181 w 1131229"/>
                <a:gd name="connsiteY27" fmla="*/ 326380 h 915913"/>
                <a:gd name="connsiteX28" fmla="*/ 704181 w 1131229"/>
                <a:gd name="connsiteY28" fmla="*/ 182237 h 915913"/>
                <a:gd name="connsiteX29" fmla="*/ 854494 w 1131229"/>
                <a:gd name="connsiteY29" fmla="*/ 182237 h 915913"/>
                <a:gd name="connsiteX30" fmla="*/ 854494 w 1131229"/>
                <a:gd name="connsiteY30" fmla="*/ 326380 h 915913"/>
                <a:gd name="connsiteX31" fmla="*/ 1036702 w 1131229"/>
                <a:gd name="connsiteY31" fmla="*/ 326380 h 915913"/>
                <a:gd name="connsiteX32" fmla="*/ 886370 w 1131229"/>
                <a:gd name="connsiteY32" fmla="*/ 326380 h 915913"/>
                <a:gd name="connsiteX33" fmla="*/ 886370 w 1131229"/>
                <a:gd name="connsiteY33" fmla="*/ 182237 h 915913"/>
                <a:gd name="connsiteX34" fmla="*/ 1036702 w 1131229"/>
                <a:gd name="connsiteY34" fmla="*/ 182237 h 915913"/>
                <a:gd name="connsiteX35" fmla="*/ 1036702 w 1131229"/>
                <a:gd name="connsiteY35" fmla="*/ 326380 h 915913"/>
                <a:gd name="connsiteX36" fmla="*/ 1036702 w 1131229"/>
                <a:gd name="connsiteY36" fmla="*/ 678420 h 915913"/>
                <a:gd name="connsiteX37" fmla="*/ 886370 w 1131229"/>
                <a:gd name="connsiteY37" fmla="*/ 678420 h 915913"/>
                <a:gd name="connsiteX38" fmla="*/ 886370 w 1131229"/>
                <a:gd name="connsiteY38" fmla="*/ 534296 h 915913"/>
                <a:gd name="connsiteX39" fmla="*/ 1036702 w 1131229"/>
                <a:gd name="connsiteY39" fmla="*/ 534296 h 915913"/>
                <a:gd name="connsiteX40" fmla="*/ 1036702 w 1131229"/>
                <a:gd name="connsiteY40" fmla="*/ 678420 h 915913"/>
                <a:gd name="connsiteX41" fmla="*/ 945598 w 1131229"/>
                <a:gd name="connsiteY41" fmla="*/ 883781 h 915913"/>
                <a:gd name="connsiteX42" fmla="*/ 893728 w 1131229"/>
                <a:gd name="connsiteY42" fmla="*/ 883781 h 915913"/>
                <a:gd name="connsiteX43" fmla="*/ 893728 w 1131229"/>
                <a:gd name="connsiteY43" fmla="*/ 767570 h 915913"/>
                <a:gd name="connsiteX44" fmla="*/ 877781 w 1131229"/>
                <a:gd name="connsiteY44" fmla="*/ 751617 h 915913"/>
                <a:gd name="connsiteX45" fmla="*/ 792561 w 1131229"/>
                <a:gd name="connsiteY45" fmla="*/ 751617 h 915913"/>
                <a:gd name="connsiteX46" fmla="*/ 776633 w 1131229"/>
                <a:gd name="connsiteY46" fmla="*/ 767570 h 915913"/>
                <a:gd name="connsiteX47" fmla="*/ 776633 w 1131229"/>
                <a:gd name="connsiteY47" fmla="*/ 883781 h 915913"/>
                <a:gd name="connsiteX48" fmla="*/ 690958 w 1131229"/>
                <a:gd name="connsiteY48" fmla="*/ 883781 h 915913"/>
                <a:gd name="connsiteX49" fmla="*/ 690958 w 1131229"/>
                <a:gd name="connsiteY49" fmla="*/ 767570 h 915913"/>
                <a:gd name="connsiteX50" fmla="*/ 675030 w 1131229"/>
                <a:gd name="connsiteY50" fmla="*/ 751617 h 915913"/>
                <a:gd name="connsiteX51" fmla="*/ 589791 w 1131229"/>
                <a:gd name="connsiteY51" fmla="*/ 751617 h 915913"/>
                <a:gd name="connsiteX52" fmla="*/ 573863 w 1131229"/>
                <a:gd name="connsiteY52" fmla="*/ 767570 h 915913"/>
                <a:gd name="connsiteX53" fmla="*/ 573863 w 1131229"/>
                <a:gd name="connsiteY53" fmla="*/ 883781 h 915913"/>
                <a:gd name="connsiteX54" fmla="*/ 521973 w 1131229"/>
                <a:gd name="connsiteY54" fmla="*/ 883781 h 915913"/>
                <a:gd name="connsiteX55" fmla="*/ 521973 w 1131229"/>
                <a:gd name="connsiteY55" fmla="*/ 710325 h 915913"/>
                <a:gd name="connsiteX56" fmla="*/ 945598 w 1131229"/>
                <a:gd name="connsiteY56" fmla="*/ 710325 h 915913"/>
                <a:gd name="connsiteX57" fmla="*/ 945598 w 1131229"/>
                <a:gd name="connsiteY57" fmla="*/ 883781 h 915913"/>
                <a:gd name="connsiteX58" fmla="*/ 861834 w 1131229"/>
                <a:gd name="connsiteY58" fmla="*/ 883781 h 915913"/>
                <a:gd name="connsiteX59" fmla="*/ 808508 w 1131229"/>
                <a:gd name="connsiteY59" fmla="*/ 883781 h 915913"/>
                <a:gd name="connsiteX60" fmla="*/ 808508 w 1131229"/>
                <a:gd name="connsiteY60" fmla="*/ 783523 h 915913"/>
                <a:gd name="connsiteX61" fmla="*/ 861834 w 1131229"/>
                <a:gd name="connsiteY61" fmla="*/ 783523 h 915913"/>
                <a:gd name="connsiteX62" fmla="*/ 861834 w 1131229"/>
                <a:gd name="connsiteY62" fmla="*/ 883781 h 915913"/>
                <a:gd name="connsiteX63" fmla="*/ 659083 w 1131229"/>
                <a:gd name="connsiteY63" fmla="*/ 883781 h 915913"/>
                <a:gd name="connsiteX64" fmla="*/ 605737 w 1131229"/>
                <a:gd name="connsiteY64" fmla="*/ 883781 h 915913"/>
                <a:gd name="connsiteX65" fmla="*/ 605737 w 1131229"/>
                <a:gd name="connsiteY65" fmla="*/ 783523 h 915913"/>
                <a:gd name="connsiteX66" fmla="*/ 659083 w 1131229"/>
                <a:gd name="connsiteY66" fmla="*/ 783523 h 915913"/>
                <a:gd name="connsiteX67" fmla="*/ 659083 w 1131229"/>
                <a:gd name="connsiteY67" fmla="*/ 883781 h 915913"/>
                <a:gd name="connsiteX68" fmla="*/ 672306 w 1131229"/>
                <a:gd name="connsiteY68" fmla="*/ 502390 h 915913"/>
                <a:gd name="connsiteX69" fmla="*/ 521973 w 1131229"/>
                <a:gd name="connsiteY69" fmla="*/ 502390 h 915913"/>
                <a:gd name="connsiteX70" fmla="*/ 521973 w 1131229"/>
                <a:gd name="connsiteY70" fmla="*/ 358266 h 915913"/>
                <a:gd name="connsiteX71" fmla="*/ 672306 w 1131229"/>
                <a:gd name="connsiteY71" fmla="*/ 358266 h 915913"/>
                <a:gd name="connsiteX72" fmla="*/ 672306 w 1131229"/>
                <a:gd name="connsiteY72" fmla="*/ 502390 h 915913"/>
                <a:gd name="connsiteX73" fmla="*/ 854494 w 1131229"/>
                <a:gd name="connsiteY73" fmla="*/ 502390 h 915913"/>
                <a:gd name="connsiteX74" fmla="*/ 704181 w 1131229"/>
                <a:gd name="connsiteY74" fmla="*/ 502390 h 915913"/>
                <a:gd name="connsiteX75" fmla="*/ 704181 w 1131229"/>
                <a:gd name="connsiteY75" fmla="*/ 358266 h 915913"/>
                <a:gd name="connsiteX76" fmla="*/ 854494 w 1131229"/>
                <a:gd name="connsiteY76" fmla="*/ 358266 h 915913"/>
                <a:gd name="connsiteX77" fmla="*/ 854494 w 1131229"/>
                <a:gd name="connsiteY77" fmla="*/ 502390 h 915913"/>
                <a:gd name="connsiteX78" fmla="*/ 521973 w 1131229"/>
                <a:gd name="connsiteY78" fmla="*/ 678420 h 915913"/>
                <a:gd name="connsiteX79" fmla="*/ 521973 w 1131229"/>
                <a:gd name="connsiteY79" fmla="*/ 534296 h 915913"/>
                <a:gd name="connsiteX80" fmla="*/ 672306 w 1131229"/>
                <a:gd name="connsiteY80" fmla="*/ 534296 h 915913"/>
                <a:gd name="connsiteX81" fmla="*/ 672306 w 1131229"/>
                <a:gd name="connsiteY81" fmla="*/ 678420 h 915913"/>
                <a:gd name="connsiteX82" fmla="*/ 521973 w 1131229"/>
                <a:gd name="connsiteY82" fmla="*/ 678420 h 915913"/>
                <a:gd name="connsiteX83" fmla="*/ 704181 w 1131229"/>
                <a:gd name="connsiteY83" fmla="*/ 678420 h 915913"/>
                <a:gd name="connsiteX84" fmla="*/ 704181 w 1131229"/>
                <a:gd name="connsiteY84" fmla="*/ 534296 h 915913"/>
                <a:gd name="connsiteX85" fmla="*/ 854494 w 1131229"/>
                <a:gd name="connsiteY85" fmla="*/ 534296 h 915913"/>
                <a:gd name="connsiteX86" fmla="*/ 854494 w 1131229"/>
                <a:gd name="connsiteY86" fmla="*/ 678420 h 915913"/>
                <a:gd name="connsiteX87" fmla="*/ 704181 w 1131229"/>
                <a:gd name="connsiteY87" fmla="*/ 678420 h 915913"/>
                <a:gd name="connsiteX88" fmla="*/ 1036702 w 1131229"/>
                <a:gd name="connsiteY88" fmla="*/ 502390 h 915913"/>
                <a:gd name="connsiteX89" fmla="*/ 886370 w 1131229"/>
                <a:gd name="connsiteY89" fmla="*/ 502390 h 915913"/>
                <a:gd name="connsiteX90" fmla="*/ 886370 w 1131229"/>
                <a:gd name="connsiteY90" fmla="*/ 358266 h 915913"/>
                <a:gd name="connsiteX91" fmla="*/ 1036702 w 1131229"/>
                <a:gd name="connsiteY91" fmla="*/ 358266 h 915913"/>
                <a:gd name="connsiteX92" fmla="*/ 1036702 w 1131229"/>
                <a:gd name="connsiteY92" fmla="*/ 502390 h 915913"/>
                <a:gd name="connsiteX93" fmla="*/ 1115226 w 1131229"/>
                <a:gd name="connsiteY93" fmla="*/ 883781 h 915913"/>
                <a:gd name="connsiteX94" fmla="*/ 977473 w 1131229"/>
                <a:gd name="connsiteY94" fmla="*/ 883781 h 915913"/>
                <a:gd name="connsiteX95" fmla="*/ 977473 w 1131229"/>
                <a:gd name="connsiteY95" fmla="*/ 710325 h 915913"/>
                <a:gd name="connsiteX96" fmla="*/ 1052630 w 1131229"/>
                <a:gd name="connsiteY96" fmla="*/ 710325 h 915913"/>
                <a:gd name="connsiteX97" fmla="*/ 1068577 w 1131229"/>
                <a:gd name="connsiteY97" fmla="*/ 694373 h 915913"/>
                <a:gd name="connsiteX98" fmla="*/ 1068577 w 1131229"/>
                <a:gd name="connsiteY98" fmla="*/ 166284 h 915913"/>
                <a:gd name="connsiteX99" fmla="*/ 1052630 w 1131229"/>
                <a:gd name="connsiteY99" fmla="*/ 150350 h 915913"/>
                <a:gd name="connsiteX100" fmla="*/ 521973 w 1131229"/>
                <a:gd name="connsiteY100" fmla="*/ 150350 h 915913"/>
                <a:gd name="connsiteX101" fmla="*/ 521973 w 1131229"/>
                <a:gd name="connsiteY101" fmla="*/ 17372 h 915913"/>
                <a:gd name="connsiteX102" fmla="*/ 506046 w 1131229"/>
                <a:gd name="connsiteY102" fmla="*/ 1419 h 915913"/>
                <a:gd name="connsiteX103" fmla="*/ 200424 w 1131229"/>
                <a:gd name="connsiteY103" fmla="*/ 1419 h 915913"/>
                <a:gd name="connsiteX104" fmla="*/ 184496 w 1131229"/>
                <a:gd name="connsiteY104" fmla="*/ 17372 h 915913"/>
                <a:gd name="connsiteX105" fmla="*/ 184496 w 1131229"/>
                <a:gd name="connsiteY105" fmla="*/ 150350 h 915913"/>
                <a:gd name="connsiteX106" fmla="*/ 79962 w 1131229"/>
                <a:gd name="connsiteY106" fmla="*/ 150350 h 915913"/>
                <a:gd name="connsiteX107" fmla="*/ 64015 w 1131229"/>
                <a:gd name="connsiteY107" fmla="*/ 166284 h 915913"/>
                <a:gd name="connsiteX108" fmla="*/ 64015 w 1131229"/>
                <a:gd name="connsiteY108" fmla="*/ 694373 h 915913"/>
                <a:gd name="connsiteX109" fmla="*/ 79962 w 1131229"/>
                <a:gd name="connsiteY109" fmla="*/ 710325 h 915913"/>
                <a:gd name="connsiteX110" fmla="*/ 184496 w 1131229"/>
                <a:gd name="connsiteY110" fmla="*/ 710325 h 915913"/>
                <a:gd name="connsiteX111" fmla="*/ 184496 w 1131229"/>
                <a:gd name="connsiteY111" fmla="*/ 883781 h 915913"/>
                <a:gd name="connsiteX112" fmla="*/ 17366 w 1131229"/>
                <a:gd name="connsiteY112" fmla="*/ 883781 h 915913"/>
                <a:gd name="connsiteX113" fmla="*/ 1419 w 1131229"/>
                <a:gd name="connsiteY113" fmla="*/ 899734 h 915913"/>
                <a:gd name="connsiteX114" fmla="*/ 17366 w 1131229"/>
                <a:gd name="connsiteY114" fmla="*/ 915687 h 915913"/>
                <a:gd name="connsiteX115" fmla="*/ 1115226 w 1131229"/>
                <a:gd name="connsiteY115" fmla="*/ 915687 h 915913"/>
                <a:gd name="connsiteX116" fmla="*/ 1131173 w 1131229"/>
                <a:gd name="connsiteY116" fmla="*/ 899734 h 915913"/>
                <a:gd name="connsiteX117" fmla="*/ 1115226 w 1131229"/>
                <a:gd name="connsiteY117" fmla="*/ 883781 h 9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131229" h="915913">
                  <a:moveTo>
                    <a:pt x="216371" y="694373"/>
                  </a:moveTo>
                  <a:lnTo>
                    <a:pt x="216371" y="33306"/>
                  </a:lnTo>
                  <a:lnTo>
                    <a:pt x="490099" y="33306"/>
                  </a:lnTo>
                  <a:lnTo>
                    <a:pt x="490099" y="883781"/>
                  </a:lnTo>
                  <a:lnTo>
                    <a:pt x="216371" y="883781"/>
                  </a:lnTo>
                  <a:lnTo>
                    <a:pt x="216371" y="694373"/>
                  </a:lnTo>
                  <a:close/>
                  <a:moveTo>
                    <a:pt x="95909" y="678420"/>
                  </a:moveTo>
                  <a:lnTo>
                    <a:pt x="95909" y="534296"/>
                  </a:lnTo>
                  <a:lnTo>
                    <a:pt x="184496" y="534296"/>
                  </a:lnTo>
                  <a:lnTo>
                    <a:pt x="184496" y="678420"/>
                  </a:lnTo>
                  <a:lnTo>
                    <a:pt x="95909" y="678420"/>
                  </a:lnTo>
                  <a:close/>
                  <a:moveTo>
                    <a:pt x="95909" y="182237"/>
                  </a:moveTo>
                  <a:lnTo>
                    <a:pt x="184496" y="182237"/>
                  </a:lnTo>
                  <a:lnTo>
                    <a:pt x="184496" y="326380"/>
                  </a:lnTo>
                  <a:lnTo>
                    <a:pt x="95909" y="326380"/>
                  </a:lnTo>
                  <a:lnTo>
                    <a:pt x="95909" y="182237"/>
                  </a:lnTo>
                  <a:close/>
                  <a:moveTo>
                    <a:pt x="95909" y="358266"/>
                  </a:moveTo>
                  <a:lnTo>
                    <a:pt x="184496" y="358266"/>
                  </a:lnTo>
                  <a:lnTo>
                    <a:pt x="184496" y="502390"/>
                  </a:lnTo>
                  <a:lnTo>
                    <a:pt x="95909" y="502390"/>
                  </a:lnTo>
                  <a:lnTo>
                    <a:pt x="95909" y="358266"/>
                  </a:lnTo>
                  <a:close/>
                  <a:moveTo>
                    <a:pt x="672306" y="182237"/>
                  </a:moveTo>
                  <a:lnTo>
                    <a:pt x="672306" y="326380"/>
                  </a:lnTo>
                  <a:lnTo>
                    <a:pt x="521973" y="326380"/>
                  </a:lnTo>
                  <a:lnTo>
                    <a:pt x="521973" y="182237"/>
                  </a:lnTo>
                  <a:lnTo>
                    <a:pt x="672306" y="182237"/>
                  </a:lnTo>
                  <a:close/>
                  <a:moveTo>
                    <a:pt x="854494" y="326380"/>
                  </a:moveTo>
                  <a:lnTo>
                    <a:pt x="704181" y="326380"/>
                  </a:lnTo>
                  <a:lnTo>
                    <a:pt x="704181" y="182237"/>
                  </a:lnTo>
                  <a:lnTo>
                    <a:pt x="854494" y="182237"/>
                  </a:lnTo>
                  <a:lnTo>
                    <a:pt x="854494" y="326380"/>
                  </a:lnTo>
                  <a:close/>
                  <a:moveTo>
                    <a:pt x="1036702" y="326380"/>
                  </a:moveTo>
                  <a:lnTo>
                    <a:pt x="886370" y="326380"/>
                  </a:lnTo>
                  <a:lnTo>
                    <a:pt x="886370" y="182237"/>
                  </a:lnTo>
                  <a:lnTo>
                    <a:pt x="1036702" y="182237"/>
                  </a:lnTo>
                  <a:lnTo>
                    <a:pt x="1036702" y="326380"/>
                  </a:lnTo>
                  <a:close/>
                  <a:moveTo>
                    <a:pt x="1036702" y="678420"/>
                  </a:moveTo>
                  <a:lnTo>
                    <a:pt x="886370" y="678420"/>
                  </a:lnTo>
                  <a:lnTo>
                    <a:pt x="886370" y="534296"/>
                  </a:lnTo>
                  <a:lnTo>
                    <a:pt x="1036702" y="534296"/>
                  </a:lnTo>
                  <a:lnTo>
                    <a:pt x="1036702" y="678420"/>
                  </a:lnTo>
                  <a:close/>
                  <a:moveTo>
                    <a:pt x="945598" y="883781"/>
                  </a:moveTo>
                  <a:lnTo>
                    <a:pt x="893728" y="883781"/>
                  </a:lnTo>
                  <a:lnTo>
                    <a:pt x="893728" y="767570"/>
                  </a:lnTo>
                  <a:cubicBezTo>
                    <a:pt x="893728" y="758752"/>
                    <a:pt x="886596" y="751617"/>
                    <a:pt x="877781" y="751617"/>
                  </a:cubicBezTo>
                  <a:lnTo>
                    <a:pt x="792561" y="751617"/>
                  </a:lnTo>
                  <a:cubicBezTo>
                    <a:pt x="783764" y="751617"/>
                    <a:pt x="776633" y="758752"/>
                    <a:pt x="776633" y="767570"/>
                  </a:cubicBezTo>
                  <a:lnTo>
                    <a:pt x="776633" y="883781"/>
                  </a:lnTo>
                  <a:lnTo>
                    <a:pt x="690958" y="883781"/>
                  </a:lnTo>
                  <a:lnTo>
                    <a:pt x="690958" y="767570"/>
                  </a:lnTo>
                  <a:cubicBezTo>
                    <a:pt x="690958" y="758752"/>
                    <a:pt x="683826" y="751617"/>
                    <a:pt x="675030" y="751617"/>
                  </a:cubicBezTo>
                  <a:lnTo>
                    <a:pt x="589791" y="751617"/>
                  </a:lnTo>
                  <a:cubicBezTo>
                    <a:pt x="580975" y="751617"/>
                    <a:pt x="573863" y="758752"/>
                    <a:pt x="573863" y="767570"/>
                  </a:cubicBezTo>
                  <a:lnTo>
                    <a:pt x="573863" y="883781"/>
                  </a:lnTo>
                  <a:lnTo>
                    <a:pt x="521973" y="883781"/>
                  </a:lnTo>
                  <a:lnTo>
                    <a:pt x="521973" y="710325"/>
                  </a:lnTo>
                  <a:lnTo>
                    <a:pt x="945598" y="710325"/>
                  </a:lnTo>
                  <a:lnTo>
                    <a:pt x="945598" y="883781"/>
                  </a:lnTo>
                  <a:close/>
                  <a:moveTo>
                    <a:pt x="861834" y="883781"/>
                  </a:moveTo>
                  <a:lnTo>
                    <a:pt x="808508" y="883781"/>
                  </a:lnTo>
                  <a:lnTo>
                    <a:pt x="808508" y="783523"/>
                  </a:lnTo>
                  <a:lnTo>
                    <a:pt x="861834" y="783523"/>
                  </a:lnTo>
                  <a:lnTo>
                    <a:pt x="861834" y="883781"/>
                  </a:lnTo>
                  <a:close/>
                  <a:moveTo>
                    <a:pt x="659083" y="883781"/>
                  </a:moveTo>
                  <a:lnTo>
                    <a:pt x="605737" y="883781"/>
                  </a:lnTo>
                  <a:lnTo>
                    <a:pt x="605737" y="783523"/>
                  </a:lnTo>
                  <a:lnTo>
                    <a:pt x="659083" y="783523"/>
                  </a:lnTo>
                  <a:lnTo>
                    <a:pt x="659083" y="883781"/>
                  </a:lnTo>
                  <a:close/>
                  <a:moveTo>
                    <a:pt x="672306" y="502390"/>
                  </a:moveTo>
                  <a:lnTo>
                    <a:pt x="521973" y="502390"/>
                  </a:lnTo>
                  <a:lnTo>
                    <a:pt x="521973" y="358266"/>
                  </a:lnTo>
                  <a:lnTo>
                    <a:pt x="672306" y="358266"/>
                  </a:lnTo>
                  <a:lnTo>
                    <a:pt x="672306" y="502390"/>
                  </a:lnTo>
                  <a:close/>
                  <a:moveTo>
                    <a:pt x="854494" y="502390"/>
                  </a:moveTo>
                  <a:lnTo>
                    <a:pt x="704181" y="502390"/>
                  </a:lnTo>
                  <a:lnTo>
                    <a:pt x="704181" y="358266"/>
                  </a:lnTo>
                  <a:lnTo>
                    <a:pt x="854494" y="358266"/>
                  </a:lnTo>
                  <a:lnTo>
                    <a:pt x="854494" y="502390"/>
                  </a:lnTo>
                  <a:close/>
                  <a:moveTo>
                    <a:pt x="521973" y="678420"/>
                  </a:moveTo>
                  <a:lnTo>
                    <a:pt x="521973" y="534296"/>
                  </a:lnTo>
                  <a:lnTo>
                    <a:pt x="672306" y="534296"/>
                  </a:lnTo>
                  <a:lnTo>
                    <a:pt x="672306" y="678420"/>
                  </a:lnTo>
                  <a:lnTo>
                    <a:pt x="521973" y="678420"/>
                  </a:lnTo>
                  <a:close/>
                  <a:moveTo>
                    <a:pt x="704181" y="678420"/>
                  </a:moveTo>
                  <a:lnTo>
                    <a:pt x="704181" y="534296"/>
                  </a:lnTo>
                  <a:lnTo>
                    <a:pt x="854494" y="534296"/>
                  </a:lnTo>
                  <a:lnTo>
                    <a:pt x="854494" y="678420"/>
                  </a:lnTo>
                  <a:lnTo>
                    <a:pt x="704181" y="678420"/>
                  </a:lnTo>
                  <a:close/>
                  <a:moveTo>
                    <a:pt x="1036702" y="502390"/>
                  </a:moveTo>
                  <a:lnTo>
                    <a:pt x="886370" y="502390"/>
                  </a:lnTo>
                  <a:lnTo>
                    <a:pt x="886370" y="358266"/>
                  </a:lnTo>
                  <a:lnTo>
                    <a:pt x="1036702" y="358266"/>
                  </a:lnTo>
                  <a:lnTo>
                    <a:pt x="1036702" y="502390"/>
                  </a:lnTo>
                  <a:close/>
                  <a:moveTo>
                    <a:pt x="1115226" y="883781"/>
                  </a:moveTo>
                  <a:lnTo>
                    <a:pt x="977473" y="883781"/>
                  </a:lnTo>
                  <a:lnTo>
                    <a:pt x="977473" y="710325"/>
                  </a:lnTo>
                  <a:lnTo>
                    <a:pt x="1052630" y="710325"/>
                  </a:lnTo>
                  <a:cubicBezTo>
                    <a:pt x="1061445" y="710325"/>
                    <a:pt x="1068577" y="703191"/>
                    <a:pt x="1068577" y="694373"/>
                  </a:cubicBezTo>
                  <a:lnTo>
                    <a:pt x="1068577" y="166284"/>
                  </a:lnTo>
                  <a:cubicBezTo>
                    <a:pt x="1068577" y="157465"/>
                    <a:pt x="1061445" y="150350"/>
                    <a:pt x="1052630" y="150350"/>
                  </a:cubicBezTo>
                  <a:lnTo>
                    <a:pt x="521973" y="150350"/>
                  </a:lnTo>
                  <a:lnTo>
                    <a:pt x="521973" y="17372"/>
                  </a:lnTo>
                  <a:cubicBezTo>
                    <a:pt x="521973" y="8554"/>
                    <a:pt x="514861" y="1419"/>
                    <a:pt x="506046" y="1419"/>
                  </a:cubicBezTo>
                  <a:lnTo>
                    <a:pt x="200424" y="1419"/>
                  </a:lnTo>
                  <a:cubicBezTo>
                    <a:pt x="191609" y="1419"/>
                    <a:pt x="184496" y="8554"/>
                    <a:pt x="184496" y="17372"/>
                  </a:cubicBezTo>
                  <a:lnTo>
                    <a:pt x="184496" y="150350"/>
                  </a:lnTo>
                  <a:lnTo>
                    <a:pt x="79962" y="150350"/>
                  </a:lnTo>
                  <a:cubicBezTo>
                    <a:pt x="71146" y="150350"/>
                    <a:pt x="64015" y="157465"/>
                    <a:pt x="64015" y="166284"/>
                  </a:cubicBezTo>
                  <a:lnTo>
                    <a:pt x="64015" y="694373"/>
                  </a:lnTo>
                  <a:cubicBezTo>
                    <a:pt x="64015" y="703191"/>
                    <a:pt x="71146" y="710325"/>
                    <a:pt x="79962" y="710325"/>
                  </a:cubicBezTo>
                  <a:lnTo>
                    <a:pt x="184496" y="710325"/>
                  </a:lnTo>
                  <a:lnTo>
                    <a:pt x="184496" y="883781"/>
                  </a:lnTo>
                  <a:lnTo>
                    <a:pt x="17366" y="883781"/>
                  </a:lnTo>
                  <a:cubicBezTo>
                    <a:pt x="8550" y="883781"/>
                    <a:pt x="1419" y="890916"/>
                    <a:pt x="1419" y="899734"/>
                  </a:cubicBezTo>
                  <a:cubicBezTo>
                    <a:pt x="1419" y="908553"/>
                    <a:pt x="8550" y="915687"/>
                    <a:pt x="17366" y="915687"/>
                  </a:cubicBezTo>
                  <a:lnTo>
                    <a:pt x="1115226" y="915687"/>
                  </a:lnTo>
                  <a:cubicBezTo>
                    <a:pt x="1124041" y="915687"/>
                    <a:pt x="1131173" y="908553"/>
                    <a:pt x="1131173" y="899734"/>
                  </a:cubicBezTo>
                  <a:cubicBezTo>
                    <a:pt x="1131173" y="890916"/>
                    <a:pt x="1124041" y="883781"/>
                    <a:pt x="1115226" y="8837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+mj-lt"/>
              </a:endParaRPr>
            </a:p>
          </p:txBody>
        </p:sp>
      </p:grpSp>
      <p:sp>
        <p:nvSpPr>
          <p:cNvPr id="55" name="Стрелка: вниз 97">
            <a:extLst>
              <a:ext uri="{FF2B5EF4-FFF2-40B4-BE49-F238E27FC236}">
                <a16:creationId xmlns:a16="http://schemas.microsoft.com/office/drawing/2014/main" id="{A1BD6EE0-7598-4E2B-ADE7-00FBC7AEA3D7}"/>
              </a:ext>
            </a:extLst>
          </p:cNvPr>
          <p:cNvSpPr/>
          <p:nvPr/>
        </p:nvSpPr>
        <p:spPr>
          <a:xfrm rot="10800000">
            <a:off x="8323114" y="2996992"/>
            <a:ext cx="144000" cy="360000"/>
          </a:xfrm>
          <a:prstGeom prst="downArrow">
            <a:avLst>
              <a:gd name="adj1" fmla="val 50000"/>
              <a:gd name="adj2" fmla="val 92956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7" rIns="51431" bIns="25717"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BB1BD27-9472-4977-AFAB-9B49DE3329E8}"/>
              </a:ext>
            </a:extLst>
          </p:cNvPr>
          <p:cNvSpPr/>
          <p:nvPr/>
        </p:nvSpPr>
        <p:spPr>
          <a:xfrm>
            <a:off x="-30437" y="3795421"/>
            <a:ext cx="881944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на диспансерное наблюдение</a:t>
            </a:r>
          </a:p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раб. дня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0" name="Стрелка: вниз 97">
            <a:extLst>
              <a:ext uri="{FF2B5EF4-FFF2-40B4-BE49-F238E27FC236}">
                <a16:creationId xmlns:a16="http://schemas.microsoft.com/office/drawing/2014/main" id="{A1BD6EE0-7598-4E2B-ADE7-00FBC7AEA3D7}"/>
              </a:ext>
            </a:extLst>
          </p:cNvPr>
          <p:cNvSpPr/>
          <p:nvPr/>
        </p:nvSpPr>
        <p:spPr>
          <a:xfrm rot="15793990">
            <a:off x="3832431" y="2380623"/>
            <a:ext cx="144000" cy="3600000"/>
          </a:xfrm>
          <a:prstGeom prst="downArrow">
            <a:avLst>
              <a:gd name="adj1" fmla="val 50000"/>
              <a:gd name="adj2" fmla="val 92956"/>
            </a:avLst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rgbClr val="94B2BD"/>
              </a:gs>
              <a:gs pos="76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7" rIns="51431" bIns="25717"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3BB1BD27-9472-4977-AFAB-9B49DE3329E8}"/>
              </a:ext>
            </a:extLst>
          </p:cNvPr>
          <p:cNvSpPr/>
          <p:nvPr/>
        </p:nvSpPr>
        <p:spPr>
          <a:xfrm rot="21226305">
            <a:off x="1870167" y="3960530"/>
            <a:ext cx="3637142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на оплату оказанной медицинской помощи ЗЛ</a:t>
            </a:r>
          </a:p>
          <a:p>
            <a:pPr algn="ctr"/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онкологическими заболеваниями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BB1BD27-9472-4977-AFAB-9B49DE3329E8}"/>
              </a:ext>
            </a:extLst>
          </p:cNvPr>
          <p:cNvSpPr/>
          <p:nvPr/>
        </p:nvSpPr>
        <p:spPr>
          <a:xfrm rot="1317104">
            <a:off x="2828908" y="2821846"/>
            <a:ext cx="2925097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подозрения на онкологическое заболевание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3BB1BD27-9472-4977-AFAB-9B49DE3329E8}"/>
              </a:ext>
            </a:extLst>
          </p:cNvPr>
          <p:cNvSpPr/>
          <p:nvPr/>
        </p:nvSpPr>
        <p:spPr>
          <a:xfrm>
            <a:off x="929728" y="3990830"/>
            <a:ext cx="977976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</a:t>
            </a:r>
          </a:p>
        </p:txBody>
      </p:sp>
      <p:sp>
        <p:nvSpPr>
          <p:cNvPr id="64" name="Стрелка: вниз 97">
            <a:extLst>
              <a:ext uri="{FF2B5EF4-FFF2-40B4-BE49-F238E27FC236}">
                <a16:creationId xmlns:a16="http://schemas.microsoft.com/office/drawing/2014/main" id="{A1BD6EE0-7598-4E2B-ADE7-00FBC7AEA3D7}"/>
              </a:ext>
            </a:extLst>
          </p:cNvPr>
          <p:cNvSpPr/>
          <p:nvPr/>
        </p:nvSpPr>
        <p:spPr>
          <a:xfrm>
            <a:off x="8316416" y="3707879"/>
            <a:ext cx="144000" cy="360000"/>
          </a:xfrm>
          <a:prstGeom prst="downArrow">
            <a:avLst>
              <a:gd name="adj1" fmla="val 50000"/>
              <a:gd name="adj2" fmla="val 92956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75000">
                <a:srgbClr val="91A0AB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7" rIns="51431" bIns="25717"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65" name="Стрелка: вниз 97">
            <a:extLst>
              <a:ext uri="{FF2B5EF4-FFF2-40B4-BE49-F238E27FC236}">
                <a16:creationId xmlns:a16="http://schemas.microsoft.com/office/drawing/2014/main" id="{A1BD6EE0-7598-4E2B-ADE7-00FBC7AEA3D7}"/>
              </a:ext>
            </a:extLst>
          </p:cNvPr>
          <p:cNvSpPr/>
          <p:nvPr/>
        </p:nvSpPr>
        <p:spPr>
          <a:xfrm rot="10800000">
            <a:off x="6444224" y="2987839"/>
            <a:ext cx="144000" cy="360000"/>
          </a:xfrm>
          <a:prstGeom prst="downArrow">
            <a:avLst>
              <a:gd name="adj1" fmla="val 50000"/>
              <a:gd name="adj2" fmla="val 92956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75000">
                <a:srgbClr val="91A0AB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7" rIns="51431" bIns="25717"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66" name="Стрелка: вниз 97">
            <a:extLst>
              <a:ext uri="{FF2B5EF4-FFF2-40B4-BE49-F238E27FC236}">
                <a16:creationId xmlns:a16="http://schemas.microsoft.com/office/drawing/2014/main" id="{A1BD6EE0-7598-4E2B-ADE7-00FBC7AEA3D7}"/>
              </a:ext>
            </a:extLst>
          </p:cNvPr>
          <p:cNvSpPr/>
          <p:nvPr/>
        </p:nvSpPr>
        <p:spPr>
          <a:xfrm rot="10800000">
            <a:off x="8323114" y="2987839"/>
            <a:ext cx="144000" cy="360000"/>
          </a:xfrm>
          <a:prstGeom prst="downArrow">
            <a:avLst>
              <a:gd name="adj1" fmla="val 50000"/>
              <a:gd name="adj2" fmla="val 92956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75000">
                <a:srgbClr val="91A0AB"/>
              </a:gs>
              <a:gs pos="100000">
                <a:schemeClr val="accent5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7" rIns="51431" bIns="25717"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67" name="Стрелка: вниз 97">
            <a:extLst>
              <a:ext uri="{FF2B5EF4-FFF2-40B4-BE49-F238E27FC236}">
                <a16:creationId xmlns:a16="http://schemas.microsoft.com/office/drawing/2014/main" id="{A1BD6EE0-7598-4E2B-ADE7-00FBC7AEA3D7}"/>
              </a:ext>
            </a:extLst>
          </p:cNvPr>
          <p:cNvSpPr/>
          <p:nvPr/>
        </p:nvSpPr>
        <p:spPr>
          <a:xfrm>
            <a:off x="1189692" y="1773611"/>
            <a:ext cx="123903" cy="1243252"/>
          </a:xfrm>
          <a:prstGeom prst="downArrow">
            <a:avLst>
              <a:gd name="adj1" fmla="val 50000"/>
              <a:gd name="adj2" fmla="val 92956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49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7" rIns="51431" bIns="25717"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68" name="Стрелка: вниз 97">
            <a:extLst>
              <a:ext uri="{FF2B5EF4-FFF2-40B4-BE49-F238E27FC236}">
                <a16:creationId xmlns:a16="http://schemas.microsoft.com/office/drawing/2014/main" id="{A1BD6EE0-7598-4E2B-ADE7-00FBC7AEA3D7}"/>
              </a:ext>
            </a:extLst>
          </p:cNvPr>
          <p:cNvSpPr/>
          <p:nvPr/>
        </p:nvSpPr>
        <p:spPr>
          <a:xfrm>
            <a:off x="1826428" y="3855045"/>
            <a:ext cx="144000" cy="504000"/>
          </a:xfrm>
          <a:prstGeom prst="downArrow">
            <a:avLst>
              <a:gd name="adj1" fmla="val 50000"/>
              <a:gd name="adj2" fmla="val 92956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49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7" rIns="51431" bIns="25717"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69" name="Стрелка: вниз 97">
            <a:extLst>
              <a:ext uri="{FF2B5EF4-FFF2-40B4-BE49-F238E27FC236}">
                <a16:creationId xmlns:a16="http://schemas.microsoft.com/office/drawing/2014/main" id="{A1BD6EE0-7598-4E2B-ADE7-00FBC7AEA3D7}"/>
              </a:ext>
            </a:extLst>
          </p:cNvPr>
          <p:cNvSpPr/>
          <p:nvPr/>
        </p:nvSpPr>
        <p:spPr>
          <a:xfrm rot="10800000">
            <a:off x="803785" y="3855045"/>
            <a:ext cx="144000" cy="504000"/>
          </a:xfrm>
          <a:prstGeom prst="downArrow">
            <a:avLst>
              <a:gd name="adj1" fmla="val 50000"/>
              <a:gd name="adj2" fmla="val 92956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49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7" rIns="51431" bIns="25717" rtlCol="0" anchor="ctr"/>
          <a:lstStyle/>
          <a:p>
            <a:pPr algn="ctr"/>
            <a:endParaRPr lang="ru-RU" dirty="0">
              <a:latin typeface="+mj-lt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1D7017A-96F9-4478-99D1-19CE0A599ABE}"/>
              </a:ext>
            </a:extLst>
          </p:cNvPr>
          <p:cNvSpPr/>
          <p:nvPr/>
        </p:nvSpPr>
        <p:spPr>
          <a:xfrm>
            <a:off x="7328740" y="1219061"/>
            <a:ext cx="1584000" cy="5262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46037" algn="ctr">
              <a:lnSpc>
                <a:spcPct val="90000"/>
              </a:lnSpc>
              <a:spcAft>
                <a:spcPts val="158"/>
              </a:spcAft>
              <a:buClr>
                <a:srgbClr val="FF0000"/>
              </a:buClr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экспертиза качества медицинской помощи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BB1BD27-9472-4977-AFAB-9B49DE3329E8}"/>
              </a:ext>
            </a:extLst>
          </p:cNvPr>
          <p:cNvSpPr/>
          <p:nvPr/>
        </p:nvSpPr>
        <p:spPr>
          <a:xfrm>
            <a:off x="7420554" y="1765729"/>
            <a:ext cx="1400372" cy="1004057"/>
          </a:xfrm>
          <a:prstGeom prst="rect">
            <a:avLst/>
          </a:prstGeom>
        </p:spPr>
        <p:txBody>
          <a:bodyPr wrap="square" lIns="0" tIns="34290" rIns="0" bIns="34290" anchor="ctr" anchorCtr="0">
            <a:spAutoFit/>
          </a:bodyPr>
          <a:lstStyle/>
          <a:p>
            <a:pPr marL="171450" indent="-171450">
              <a:lnSpc>
                <a:spcPct val="114000"/>
              </a:lnSpc>
              <a:buClr>
                <a:srgbClr val="C00000"/>
              </a:buClr>
              <a:buSzPct val="105000"/>
              <a:buFont typeface="Wingdings" panose="05000000000000000000" pitchFamily="2" charset="2"/>
              <a:buChar char="Ø"/>
            </a:pP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выявленных нарушениях в ходе МЭЭ при оказании медицинской помощи  по профилю «онкология»</a:t>
            </a:r>
          </a:p>
        </p:txBody>
      </p:sp>
      <p:pic>
        <p:nvPicPr>
          <p:cNvPr id="72" name="Рисунок 71" descr="tfoms_logo.png">
            <a:extLst>
              <a:ext uri="{FF2B5EF4-FFF2-40B4-BE49-F238E27FC236}">
                <a16:creationId xmlns:a16="http://schemas.microsoft.com/office/drawing/2014/main" id="{2DBE5B7A-0B76-4900-82A9-92416772A1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48" y="103974"/>
            <a:ext cx="537919" cy="458227"/>
          </a:xfrm>
          <a:prstGeom prst="rect">
            <a:avLst/>
          </a:prstGeom>
        </p:spPr>
      </p:pic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BF61CAFC-18B6-4752-82ED-16F43DCBBA8F}"/>
              </a:ext>
            </a:extLst>
          </p:cNvPr>
          <p:cNvCxnSpPr/>
          <p:nvPr/>
        </p:nvCxnSpPr>
        <p:spPr>
          <a:xfrm>
            <a:off x="1440000" y="107983"/>
            <a:ext cx="7523247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F0372FAB-24CF-4827-88CE-35ABAAC6AF20}"/>
              </a:ext>
            </a:extLst>
          </p:cNvPr>
          <p:cNvSpPr/>
          <p:nvPr/>
        </p:nvSpPr>
        <p:spPr>
          <a:xfrm>
            <a:off x="1241672" y="83984"/>
            <a:ext cx="7798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взаимодействия участников ОМС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сопровождения застрахованных лиц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онкологическим заболеванием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70F654E8-0469-454A-828C-B5BCF4A03E0E}"/>
              </a:ext>
            </a:extLst>
          </p:cNvPr>
          <p:cNvCxnSpPr/>
          <p:nvPr/>
        </p:nvCxnSpPr>
        <p:spPr>
          <a:xfrm>
            <a:off x="163200" y="1052736"/>
            <a:ext cx="8817599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394E5FB7-AEAA-4189-AA22-2AAB5062D6FD}"/>
              </a:ext>
            </a:extLst>
          </p:cNvPr>
          <p:cNvSpPr txBox="1"/>
          <p:nvPr/>
        </p:nvSpPr>
        <p:spPr>
          <a:xfrm>
            <a:off x="8460416" y="6581001"/>
            <a:ext cx="683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0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4612DC3-C26D-4BF7-8F20-5E21D8BB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84" y="6492875"/>
            <a:ext cx="1115616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1B948D0-F671-4D46-A32A-ADCBA1B32954}"/>
              </a:ext>
            </a:extLst>
          </p:cNvPr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1D86048B-A78F-44EF-8A27-DBAEF74FDF2E}"/>
              </a:ext>
            </a:extLst>
          </p:cNvPr>
          <p:cNvCxnSpPr/>
          <p:nvPr/>
        </p:nvCxnSpPr>
        <p:spPr>
          <a:xfrm>
            <a:off x="240183" y="836712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BAA35B-BFA2-4A33-9003-E21BF9B41430}"/>
              </a:ext>
            </a:extLst>
          </p:cNvPr>
          <p:cNvSpPr/>
          <p:nvPr/>
        </p:nvSpPr>
        <p:spPr>
          <a:xfrm>
            <a:off x="1244149" y="240141"/>
            <a:ext cx="7489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портал ТФОМС МО</a:t>
            </a:r>
          </a:p>
        </p:txBody>
      </p:sp>
      <p:pic>
        <p:nvPicPr>
          <p:cNvPr id="6" name="Рисунок 5" descr="tfoms_logo.png">
            <a:extLst>
              <a:ext uri="{FF2B5EF4-FFF2-40B4-BE49-F238E27FC236}">
                <a16:creationId xmlns:a16="http://schemas.microsoft.com/office/drawing/2014/main" id="{588A3273-1B7E-4C3F-9FBE-4A913DAF8B9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CFDFAC-9FA2-445B-BBD7-BBB7362CD596}"/>
              </a:ext>
            </a:extLst>
          </p:cNvPr>
          <p:cNvSpPr txBox="1"/>
          <p:nvPr/>
        </p:nvSpPr>
        <p:spPr>
          <a:xfrm>
            <a:off x="427074" y="1054076"/>
            <a:ext cx="8349262" cy="1536131"/>
          </a:xfrm>
          <a:prstGeom prst="rect">
            <a:avLst/>
          </a:prstGeom>
          <a:noFill/>
          <a:ln w="22225"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ru-RU" sz="15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Региональном Информационном Ресурсе ТФОМС МО функционирует портал, содержащий индивидуальные истории застрахованного лица с онкологическим заболеванием, с информацией о всех этапах оказания ему медицинской помощи: от подозрения на злокачественное новообразование, времени, в течение которого проводилась диагностика, был установлен диагноз, когда начато лечение и  каким исходом закончено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7E6EF27-4DF9-481D-B987-7BBF43EB87B4}"/>
              </a:ext>
            </a:extLst>
          </p:cNvPr>
          <p:cNvSpPr/>
          <p:nvPr/>
        </p:nvSpPr>
        <p:spPr>
          <a:xfrm>
            <a:off x="427074" y="2794528"/>
            <a:ext cx="8349262" cy="5440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2019 года в Региональном Информационном Ресурсе ТФОМС МО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EB3AF3-6F82-4E88-95AA-BB1FDEA9DCD0}"/>
              </a:ext>
            </a:extLst>
          </p:cNvPr>
          <p:cNvSpPr/>
          <p:nvPr/>
        </p:nvSpPr>
        <p:spPr>
          <a:xfrm>
            <a:off x="422671" y="3357604"/>
            <a:ext cx="392003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663 865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записей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E4F2347-AF16-4D69-9B83-41F84149A63D}"/>
              </a:ext>
            </a:extLst>
          </p:cNvPr>
          <p:cNvSpPr/>
          <p:nvPr/>
        </p:nvSpPr>
        <p:spPr>
          <a:xfrm>
            <a:off x="4347110" y="3359612"/>
            <a:ext cx="4429226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314 305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уникальным пациентам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54E0D4-FAD3-40D5-98D0-C23CDD2A5029}"/>
              </a:ext>
            </a:extLst>
          </p:cNvPr>
          <p:cNvSpPr txBox="1"/>
          <p:nvPr/>
        </p:nvSpPr>
        <p:spPr>
          <a:xfrm>
            <a:off x="435269" y="4850320"/>
            <a:ext cx="8332872" cy="15585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2225"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на диспансерном учете по профилю «ОНКОЛОГИЯ»</a:t>
            </a:r>
          </a:p>
          <a:p>
            <a:pPr algn="ctr">
              <a:spcBef>
                <a:spcPts val="600"/>
              </a:spcBef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232 220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spcBef>
                <a:spcPts val="600"/>
              </a:spcBef>
            </a:pPr>
            <a:r>
              <a:rPr lang="ru-RU" sz="32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2,9%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застрахованных лиц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241391-9493-48B4-B33F-06FEA09662AA}"/>
              </a:ext>
            </a:extLst>
          </p:cNvPr>
          <p:cNvSpPr txBox="1"/>
          <p:nvPr/>
        </p:nvSpPr>
        <p:spPr>
          <a:xfrm>
            <a:off x="435269" y="4203989"/>
            <a:ext cx="834926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6EF4DC2-B8F4-4019-9207-1FB7752D55DA}"/>
              </a:ext>
            </a:extLst>
          </p:cNvPr>
          <p:cNvSpPr/>
          <p:nvPr/>
        </p:nvSpPr>
        <p:spPr>
          <a:xfrm>
            <a:off x="427074" y="2794527"/>
            <a:ext cx="8349262" cy="11053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30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</p:spPr>
        <p:txBody>
          <a:bodyPr/>
          <a:lstStyle/>
          <a:p>
            <a:r>
              <a:rPr lang="ru-RU" dirty="0"/>
              <a:t>8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F8E24F6-69AC-4EC6-A21B-AE55532BC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29748"/>
              </p:ext>
            </p:extLst>
          </p:nvPr>
        </p:nvGraphicFramePr>
        <p:xfrm>
          <a:off x="217657" y="1237812"/>
          <a:ext cx="4282336" cy="514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88F9FC0-AF23-4030-8A5C-DFAC0C74A704}"/>
              </a:ext>
            </a:extLst>
          </p:cNvPr>
          <p:cNvSpPr/>
          <p:nvPr/>
        </p:nvSpPr>
        <p:spPr>
          <a:xfrm>
            <a:off x="1198340" y="233113"/>
            <a:ext cx="79456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принятых на оплату счетов за медицинскую помощь, оказанную пациентам с новообразованиями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9FB0D8F-C341-4C16-8842-AA7A5A4FF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315631"/>
              </p:ext>
            </p:extLst>
          </p:nvPr>
        </p:nvGraphicFramePr>
        <p:xfrm>
          <a:off x="4644008" y="1237812"/>
          <a:ext cx="4282336" cy="5143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746EA93-C10A-4FCF-8D54-A2027353B8AE}"/>
              </a:ext>
            </a:extLst>
          </p:cNvPr>
          <p:cNvSpPr txBox="1"/>
          <p:nvPr/>
        </p:nvSpPr>
        <p:spPr>
          <a:xfrm>
            <a:off x="3884787" y="6428711"/>
            <a:ext cx="2454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т.ч. случаи с применением ПХТ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2D0BBD-D55B-44E5-859C-62486C5C82A6}"/>
              </a:ext>
            </a:extLst>
          </p:cNvPr>
          <p:cNvSpPr/>
          <p:nvPr/>
        </p:nvSpPr>
        <p:spPr>
          <a:xfrm>
            <a:off x="3409988" y="6501376"/>
            <a:ext cx="195348" cy="19583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FD72AB-525B-4EF9-8843-62F36258EBFA}"/>
              </a:ext>
            </a:extLst>
          </p:cNvPr>
          <p:cNvSpPr/>
          <p:nvPr/>
        </p:nvSpPr>
        <p:spPr>
          <a:xfrm>
            <a:off x="3633774" y="6501376"/>
            <a:ext cx="195348" cy="1958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6CBCF1-F5BF-4F98-9604-48A67CFC946B}"/>
              </a:ext>
            </a:extLst>
          </p:cNvPr>
          <p:cNvSpPr txBox="1"/>
          <p:nvPr/>
        </p:nvSpPr>
        <p:spPr>
          <a:xfrm>
            <a:off x="3539968" y="5358578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65,1%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1D0DCF-DB6C-4761-8268-5673CEEBA761}"/>
              </a:ext>
            </a:extLst>
          </p:cNvPr>
          <p:cNvSpPr txBox="1"/>
          <p:nvPr/>
        </p:nvSpPr>
        <p:spPr>
          <a:xfrm>
            <a:off x="2871343" y="5358578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65,4%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102E8D-9411-40F9-A9EE-1D5BB5FA9A64}"/>
              </a:ext>
            </a:extLst>
          </p:cNvPr>
          <p:cNvSpPr txBox="1"/>
          <p:nvPr/>
        </p:nvSpPr>
        <p:spPr>
          <a:xfrm>
            <a:off x="2211791" y="5358578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69,2%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13D757-8D23-4A5D-A670-479C3112B787}"/>
              </a:ext>
            </a:extLst>
          </p:cNvPr>
          <p:cNvSpPr txBox="1"/>
          <p:nvPr/>
        </p:nvSpPr>
        <p:spPr>
          <a:xfrm>
            <a:off x="1527947" y="5358578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497EE1-97F8-452A-A4BD-B9FAA4D0983C}"/>
              </a:ext>
            </a:extLst>
          </p:cNvPr>
          <p:cNvSpPr txBox="1"/>
          <p:nvPr/>
        </p:nvSpPr>
        <p:spPr>
          <a:xfrm>
            <a:off x="844103" y="5358578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66,2%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DA2FD7-427C-4B4A-8A4E-773524A38227}"/>
              </a:ext>
            </a:extLst>
          </p:cNvPr>
          <p:cNvSpPr txBox="1"/>
          <p:nvPr/>
        </p:nvSpPr>
        <p:spPr>
          <a:xfrm>
            <a:off x="5353920" y="5358578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92,3%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C9B46C-1636-4AC4-A127-711E82C98BD4}"/>
              </a:ext>
            </a:extLst>
          </p:cNvPr>
          <p:cNvSpPr txBox="1"/>
          <p:nvPr/>
        </p:nvSpPr>
        <p:spPr>
          <a:xfrm>
            <a:off x="5971547" y="5358578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85,5%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6B20B3-923F-455A-84DF-EA664E1D83B5}"/>
              </a:ext>
            </a:extLst>
          </p:cNvPr>
          <p:cNvSpPr txBox="1"/>
          <p:nvPr/>
        </p:nvSpPr>
        <p:spPr>
          <a:xfrm>
            <a:off x="6629287" y="5364980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65,8%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34B9C8-22CC-4320-925A-C1961645077F}"/>
              </a:ext>
            </a:extLst>
          </p:cNvPr>
          <p:cNvSpPr txBox="1"/>
          <p:nvPr/>
        </p:nvSpPr>
        <p:spPr>
          <a:xfrm>
            <a:off x="7316425" y="5364980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64,7%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CEE7BB-34A6-436F-8167-056A68BDF107}"/>
              </a:ext>
            </a:extLst>
          </p:cNvPr>
          <p:cNvSpPr txBox="1"/>
          <p:nvPr/>
        </p:nvSpPr>
        <p:spPr>
          <a:xfrm>
            <a:off x="8006748" y="5364980"/>
            <a:ext cx="599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78,9%</a:t>
            </a:r>
          </a:p>
        </p:txBody>
      </p:sp>
      <p:pic>
        <p:nvPicPr>
          <p:cNvPr id="27" name="Рисунок 26" descr="tfoms_logo.png">
            <a:extLst>
              <a:ext uri="{FF2B5EF4-FFF2-40B4-BE49-F238E27FC236}">
                <a16:creationId xmlns:a16="http://schemas.microsoft.com/office/drawing/2014/main" id="{AEE8B8A0-CB30-470E-9F10-4909CABE01D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767D1F3-4C94-45D7-8A33-8EEAC5F149FB}"/>
              </a:ext>
            </a:extLst>
          </p:cNvPr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379880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028384" y="6492875"/>
            <a:ext cx="1115616" cy="365125"/>
          </a:xfrm>
        </p:spPr>
        <p:txBody>
          <a:bodyPr/>
          <a:lstStyle/>
          <a:p>
            <a:r>
              <a:rPr lang="ru-RU" dirty="0"/>
              <a:t>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98520" y="205190"/>
            <a:ext cx="72614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случаев оказания медицинской помощи с летальным исходом пациентам с новообразованиями, в том числе с длительностью пребывания в круглосуточном стационаре 1 койко-день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6813" y="1052736"/>
            <a:ext cx="8493133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CB83D9B8-96D3-440C-B356-3775727AE8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8035741"/>
              </p:ext>
            </p:extLst>
          </p:nvPr>
        </p:nvGraphicFramePr>
        <p:xfrm>
          <a:off x="323528" y="1340768"/>
          <a:ext cx="8460246" cy="517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4307C7F-0B32-4444-A47B-A601CF4DAA5A}"/>
              </a:ext>
            </a:extLst>
          </p:cNvPr>
          <p:cNvSpPr txBox="1"/>
          <p:nvPr/>
        </p:nvSpPr>
        <p:spPr>
          <a:xfrm>
            <a:off x="3059832" y="12110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779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tfoms_logo.png">
            <a:extLst>
              <a:ext uri="{FF2B5EF4-FFF2-40B4-BE49-F238E27FC236}">
                <a16:creationId xmlns:a16="http://schemas.microsoft.com/office/drawing/2014/main" id="{C3F253DF-93EE-4255-9B09-A25D0A57659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648" y="103975"/>
            <a:ext cx="609928" cy="519568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48CAFBF-83F1-4D98-BF1E-FA72934FA5DA}"/>
              </a:ext>
            </a:extLst>
          </p:cNvPr>
          <p:cNvCxnSpPr/>
          <p:nvPr/>
        </p:nvCxnSpPr>
        <p:spPr>
          <a:xfrm>
            <a:off x="1416171" y="188640"/>
            <a:ext cx="7343775" cy="0"/>
          </a:xfrm>
          <a:prstGeom prst="line">
            <a:avLst/>
          </a:prstGeom>
          <a:ln>
            <a:solidFill>
              <a:srgbClr val="0D7CC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2357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18498</TotalTime>
  <Words>2815</Words>
  <Application>Microsoft Office PowerPoint</Application>
  <PresentationFormat>Экран (4:3)</PresentationFormat>
  <Paragraphs>580</Paragraphs>
  <Slides>27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Gotham Pro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Территориальный фонд обязательного медицинского страхования Московской области</dc:title>
  <dc:creator>Приходько Елена Николаевна</dc:creator>
  <cp:lastModifiedBy>Медуница Татьяна Игоревна</cp:lastModifiedBy>
  <cp:revision>717</cp:revision>
  <cp:lastPrinted>2022-12-09T11:15:47Z</cp:lastPrinted>
  <dcterms:created xsi:type="dcterms:W3CDTF">2018-07-17T15:33:07Z</dcterms:created>
  <dcterms:modified xsi:type="dcterms:W3CDTF">2023-09-28T09:39:21Z</dcterms:modified>
</cp:coreProperties>
</file>